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57" r:id="rId3"/>
    <p:sldId id="264" r:id="rId4"/>
    <p:sldId id="256" r:id="rId5"/>
    <p:sldId id="277" r:id="rId6"/>
    <p:sldId id="284" r:id="rId7"/>
    <p:sldId id="285" r:id="rId8"/>
    <p:sldId id="276" r:id="rId9"/>
    <p:sldId id="273" r:id="rId10"/>
    <p:sldId id="275" r:id="rId11"/>
    <p:sldId id="282" r:id="rId12"/>
    <p:sldId id="266" r:id="rId13"/>
    <p:sldId id="267" r:id="rId14"/>
    <p:sldId id="271" r:id="rId15"/>
    <p:sldId id="274" r:id="rId16"/>
    <p:sldId id="272" r:id="rId17"/>
    <p:sldId id="269" r:id="rId18"/>
    <p:sldId id="279" r:id="rId19"/>
    <p:sldId id="283" r:id="rId20"/>
    <p:sldId id="268" r:id="rId21"/>
    <p:sldId id="278" r:id="rId22"/>
    <p:sldId id="281"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5FF"/>
    <a:srgbClr val="F5D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818E7-6427-4F15-9C7C-1E322DF7E32F}" type="datetimeFigureOut">
              <a:rPr lang="en-GB" smtClean="0"/>
              <a:t>19/10/21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BF907-BE29-4D9B-A9EB-58DFDA7FB5C0}" type="slidenum">
              <a:rPr lang="en-GB" smtClean="0"/>
              <a:t>‹#›</a:t>
            </a:fld>
            <a:endParaRPr lang="en-GB"/>
          </a:p>
        </p:txBody>
      </p:sp>
    </p:spTree>
    <p:extLst>
      <p:ext uri="{BB962C8B-B14F-4D97-AF65-F5344CB8AC3E}">
        <p14:creationId xmlns:p14="http://schemas.microsoft.com/office/powerpoint/2010/main" val="32554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320C-E67E-4680-A9CE-1F13E6194B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986F16-981A-4DFC-B8ED-5F7430D04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E8FE3D-2D1B-4F06-9BBA-9287BA742D8E}"/>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83E8CEB7-FAB0-4311-86EF-04F3A75C6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4D9019-A079-4A88-983E-6461B5A7400D}"/>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345140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4BB0-4CB9-4F7B-AB43-E2ACCBA553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C0853-B144-42AF-A589-225759D1F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D814E4-D2EB-4BFC-9697-475E187EFD99}"/>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1B151DE1-D60E-477A-8EB6-7B83FD963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B0641-28C2-4F05-9D90-52000EFCF876}"/>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88113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678380-E69D-4BB9-BDAD-8CB49894C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E96856-C832-445E-8790-C1C2983049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0EA41-A29F-484F-B9E5-45EABF23E07A}"/>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BCDF0D2E-B270-490D-AF2C-6750BC3B4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D3BEC-F36E-4133-87DE-692E9D8747BB}"/>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82109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DDC8-A50D-40C7-BAD6-29320FCDB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E66842-C216-4A3C-A9D4-1BE80EF40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B49315-6C21-42B9-8656-F951DA619EA2}"/>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753EF44D-576A-4482-B102-BDF68051C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65CB4-84A9-4FE4-B861-501B2DC104C1}"/>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47013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CD47-FE55-46C0-A9E0-ECFF96267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66D5BE-C0C0-430B-B45E-ED023C6B7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9D16A-B268-4755-B753-CABFA83A2289}"/>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2B673162-775E-4373-93ED-12B383782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B70A7-1FF7-4FD0-B560-8F0A010FFDCF}"/>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34571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8A26-7D5B-453E-9AD6-FDD788B5A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9844E-5780-4AEB-A44D-C174E25E8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267541-F26F-47F4-9B58-F0BB062AAB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D0A362-02C1-4BD3-8C74-5931EF7E0BD2}"/>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6" name="Footer Placeholder 5">
            <a:extLst>
              <a:ext uri="{FF2B5EF4-FFF2-40B4-BE49-F238E27FC236}">
                <a16:creationId xmlns:a16="http://schemas.microsoft.com/office/drawing/2014/main" id="{113C65C2-4378-4A8D-B4A6-D1A2A07F2D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82D54F-7A54-46B0-B2D0-11D5A6E6653B}"/>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163380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99D8-4C3A-43F0-9F8F-AED2F38FA9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3FDAB-0F5E-4DCA-85E0-7E74ECC89F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CE67C-CEBB-4C6C-AE6F-854D71E64E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C23E20-E395-4876-A181-FFE506BB13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C5D9A0-F716-4729-A88C-90BDED21F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CF7837-B9BB-425C-BBCF-07A350242EBB}"/>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8" name="Footer Placeholder 7">
            <a:extLst>
              <a:ext uri="{FF2B5EF4-FFF2-40B4-BE49-F238E27FC236}">
                <a16:creationId xmlns:a16="http://schemas.microsoft.com/office/drawing/2014/main" id="{27A9194E-CDB2-4092-910D-CBE2226D19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DB74DC-AA63-45AD-94AA-0F0514493C90}"/>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330610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0D9-5C4F-4A3D-9D69-DBA682D58F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6CE3C2-3FBD-4E0F-8E0F-06A50AE97590}"/>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4" name="Footer Placeholder 3">
            <a:extLst>
              <a:ext uri="{FF2B5EF4-FFF2-40B4-BE49-F238E27FC236}">
                <a16:creationId xmlns:a16="http://schemas.microsoft.com/office/drawing/2014/main" id="{780FBD15-0FCA-41E0-8337-513D73E86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DBF9F0-CCC9-41A0-9F68-3EAF1EBF866C}"/>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51945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64328-32F5-41B5-88F2-A9E184E5C6B9}"/>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3" name="Footer Placeholder 2">
            <a:extLst>
              <a:ext uri="{FF2B5EF4-FFF2-40B4-BE49-F238E27FC236}">
                <a16:creationId xmlns:a16="http://schemas.microsoft.com/office/drawing/2014/main" id="{B66817C4-150C-4D22-8792-1F3548C0F6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D5279A-1383-41D9-A5CE-546B7BEDCDDE}"/>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71088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AEB7-5F54-48D8-806C-E0F878926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D551E6-33CD-4E43-A2EE-BB46EC089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19AD06-66CF-4D0F-9693-3FAEEAFB1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85F23-9AD5-4B1F-B765-45B14AC8B089}"/>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6" name="Footer Placeholder 5">
            <a:extLst>
              <a:ext uri="{FF2B5EF4-FFF2-40B4-BE49-F238E27FC236}">
                <a16:creationId xmlns:a16="http://schemas.microsoft.com/office/drawing/2014/main" id="{EFA0445E-7D49-430F-A270-5816C3C39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A552FE-9F3C-445B-BA31-CA811D61C53E}"/>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374525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50C1-F4D6-4D88-A10D-98F3A2A71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B3AB73-D080-4B4D-BB06-4917DE3AB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1C64E1-F678-4D7E-963E-0EA3F6677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CFFE0-84D7-4D6A-8168-445560E2F619}"/>
              </a:ext>
            </a:extLst>
          </p:cNvPr>
          <p:cNvSpPr>
            <a:spLocks noGrp="1"/>
          </p:cNvSpPr>
          <p:nvPr>
            <p:ph type="dt" sz="half" idx="10"/>
          </p:nvPr>
        </p:nvSpPr>
        <p:spPr/>
        <p:txBody>
          <a:bodyPr/>
          <a:lstStyle/>
          <a:p>
            <a:fld id="{9DEB283E-B287-4054-AE16-62BBED313CD8}" type="datetimeFigureOut">
              <a:rPr lang="en-GB" smtClean="0"/>
              <a:t>19/10/21</a:t>
            </a:fld>
            <a:endParaRPr lang="en-GB"/>
          </a:p>
        </p:txBody>
      </p:sp>
      <p:sp>
        <p:nvSpPr>
          <p:cNvPr id="6" name="Footer Placeholder 5">
            <a:extLst>
              <a:ext uri="{FF2B5EF4-FFF2-40B4-BE49-F238E27FC236}">
                <a16:creationId xmlns:a16="http://schemas.microsoft.com/office/drawing/2014/main" id="{74048AB1-D0FF-4295-A690-93D1982E6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E648A5-B08B-414C-875F-1F0143D25F42}"/>
              </a:ext>
            </a:extLst>
          </p:cNvPr>
          <p:cNvSpPr>
            <a:spLocks noGrp="1"/>
          </p:cNvSpPr>
          <p:nvPr>
            <p:ph type="sldNum" sz="quarter" idx="12"/>
          </p:nvPr>
        </p:nvSpPr>
        <p:spPr/>
        <p:txBody>
          <a:bodyPr/>
          <a:lstStyle/>
          <a:p>
            <a:fld id="{E2177F4D-1E04-462C-8263-7B969A6AFA77}" type="slidenum">
              <a:rPr lang="en-GB" smtClean="0"/>
              <a:t>‹#›</a:t>
            </a:fld>
            <a:endParaRPr lang="en-GB"/>
          </a:p>
        </p:txBody>
      </p:sp>
    </p:spTree>
    <p:extLst>
      <p:ext uri="{BB962C8B-B14F-4D97-AF65-F5344CB8AC3E}">
        <p14:creationId xmlns:p14="http://schemas.microsoft.com/office/powerpoint/2010/main" val="243495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tint val="66000"/>
                <a:satMod val="160000"/>
                <a:lumMod val="0"/>
                <a:lumOff val="100000"/>
              </a:schemeClr>
            </a:gs>
            <a:gs pos="50000">
              <a:schemeClr val="accent5">
                <a:tint val="44500"/>
                <a:satMod val="160000"/>
              </a:schemeClr>
            </a:gs>
            <a:gs pos="100000">
              <a:schemeClr val="accent5">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2C22A-4A91-4FDE-9221-0E8F579EE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8BFA31-798D-459B-A937-BF38D9941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AC0D4-86A8-4D57-9A59-326022322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B283E-B287-4054-AE16-62BBED313CD8}" type="datetimeFigureOut">
              <a:rPr lang="en-GB" smtClean="0"/>
              <a:t>19/10/21</a:t>
            </a:fld>
            <a:endParaRPr lang="en-GB"/>
          </a:p>
        </p:txBody>
      </p:sp>
      <p:sp>
        <p:nvSpPr>
          <p:cNvPr id="5" name="Footer Placeholder 4">
            <a:extLst>
              <a:ext uri="{FF2B5EF4-FFF2-40B4-BE49-F238E27FC236}">
                <a16:creationId xmlns:a16="http://schemas.microsoft.com/office/drawing/2014/main" id="{ED7BB1E6-03B3-421C-890E-3D23DAC4E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D06ACC-79A0-4CBC-875A-50A945485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77F4D-1E04-462C-8263-7B969A6AFA77}" type="slidenum">
              <a:rPr lang="en-GB" smtClean="0"/>
              <a:t>‹#›</a:t>
            </a:fld>
            <a:endParaRPr lang="en-GB"/>
          </a:p>
        </p:txBody>
      </p:sp>
    </p:spTree>
    <p:extLst>
      <p:ext uri="{BB962C8B-B14F-4D97-AF65-F5344CB8AC3E}">
        <p14:creationId xmlns:p14="http://schemas.microsoft.com/office/powerpoint/2010/main" val="99754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arie.baron@wiganboroughccg.nhs.uk" TargetMode="External"/><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anxietyuk.org.uk/" TargetMode="External"/><Relationship Id="rId13" Type="http://schemas.openxmlformats.org/officeDocument/2006/relationships/image" Target="../media/image8.png"/><Relationship Id="rId3" Type="http://schemas.openxmlformats.org/officeDocument/2006/relationships/hyperlink" Target="https://beaconcounsellingtrust.co.uk/youth-outreach-programme/" TargetMode="External"/><Relationship Id="rId7" Type="http://schemas.openxmlformats.org/officeDocument/2006/relationships/hyperlink" Target="https://giveusashout.org/get-help/" TargetMode="External"/><Relationship Id="rId12" Type="http://schemas.openxmlformats.org/officeDocument/2006/relationships/image" Target="../media/image7.png"/><Relationship Id="rId2" Type="http://schemas.openxmlformats.org/officeDocument/2006/relationships/hyperlink" Target="https://www.embracewiganandleigh.org.uk/about-us/" TargetMode="External"/><Relationship Id="rId1" Type="http://schemas.openxmlformats.org/officeDocument/2006/relationships/slideLayout" Target="../slideLayouts/slideLayout2.xml"/><Relationship Id="rId6" Type="http://schemas.openxmlformats.org/officeDocument/2006/relationships/hyperlink" Target="http://www.themix.org.uk/" TargetMode="External"/><Relationship Id="rId11" Type="http://schemas.openxmlformats.org/officeDocument/2006/relationships/hyperlink" Target="mailto:info@walyc.org.uk" TargetMode="External"/><Relationship Id="rId5" Type="http://schemas.openxmlformats.org/officeDocument/2006/relationships/hyperlink" Target="https://www.childline.org.uk/toolbox/calm-zone/" TargetMode="External"/><Relationship Id="rId10" Type="http://schemas.openxmlformats.org/officeDocument/2006/relationships/hyperlink" Target="mailto:support@diasdvc.org" TargetMode="External"/><Relationship Id="rId4" Type="http://schemas.openxmlformats.org/officeDocument/2006/relationships/hyperlink" Target="http://www.b-eat.co.uk/" TargetMode="External"/><Relationship Id="rId9" Type="http://schemas.openxmlformats.org/officeDocument/2006/relationships/hyperlink" Target="https://www.stmaryscentre.org/" TargetMode="Externa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Laura.Swindell@groundwork.org.uk"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sikander.ali@wiganyouthzone.org" TargetMode="External"/><Relationship Id="rId7" Type="http://schemas.openxmlformats.org/officeDocument/2006/relationships/image" Target="../media/image8.png"/><Relationship Id="rId2" Type="http://schemas.openxmlformats.org/officeDocument/2006/relationships/hyperlink" Target="https://www.wiganyouthzone.org/young-people/" TargetMode="External"/><Relationship Id="rId1" Type="http://schemas.openxmlformats.org/officeDocument/2006/relationships/slideLayout" Target="../slideLayouts/slideLayout2.xml"/><Relationship Id="rId6" Type="http://schemas.openxmlformats.org/officeDocument/2006/relationships/hyperlink" Target="https://www.nhs.uk/live-well/exercise/free-fitness-ideas/" TargetMode="External"/><Relationship Id="rId5" Type="http://schemas.openxmlformats.org/officeDocument/2006/relationships/hyperlink" Target="https://clicktime.symantec.com/3HoMT5bF7G4rdMvVrozn9Sh6H2?u=https%3A%2F%2Fwww.groundwork.org.uk%2Fprojects%2Fchange-your-life-on-the-princes-trust-team-programme%2F" TargetMode="External"/><Relationship Id="rId4" Type="http://schemas.openxmlformats.org/officeDocument/2006/relationships/hyperlink" Target="mailto:fiona.winstanley@groundwork.org.uk" TargetMode="Externa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nwbh.nhs.uk/think-wellbeing-wiga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hyperlink" Target="https://hub.gmhsc.org.uk/mental-health/silverclou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b-eat.co.uk/" TargetMode="External"/><Relationship Id="rId7" Type="http://schemas.openxmlformats.org/officeDocument/2006/relationships/image" Target="../media/image8.png"/><Relationship Id="rId2" Type="http://schemas.openxmlformats.org/officeDocument/2006/relationships/hyperlink" Target="https://www.gmmh.nhs.uk/eating-disorder-servic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info@wlcccarers.com" TargetMode="External"/><Relationship Id="rId4" Type="http://schemas.openxmlformats.org/officeDocument/2006/relationships/hyperlink" Target="https://www.wlcccarers.com/" TargetMode="Externa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mail@willowproject.com" TargetMode="External"/><Relationship Id="rId7" Type="http://schemas.openxmlformats.org/officeDocument/2006/relationships/image" Target="../media/image7.png"/><Relationship Id="rId2" Type="http://schemas.openxmlformats.org/officeDocument/2006/relationships/hyperlink" Target="https://familywelfare.co.uk/counsellin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4.jpg"/><Relationship Id="rId4" Type="http://schemas.openxmlformats.org/officeDocument/2006/relationships/hyperlink" Target="https://www.willowproject.com/"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mailto:Georgina.fox@42ndstreet.org.uk" TargetMode="External"/><Relationship Id="rId7" Type="http://schemas.openxmlformats.org/officeDocument/2006/relationships/image" Target="../media/image6.png"/><Relationship Id="rId2" Type="http://schemas.openxmlformats.org/officeDocument/2006/relationships/hyperlink" Target="mailto:claire.workman@42ndstreet.org.uk"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shk.nhs.uk/school-link/index.php"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hyperlink" Target="https://urldefense.proofpoint.com/v2/url?u=http-3A__www.papyrus-2Duk.org_&amp;d=DwMGaQ&amp;c=bMxC-A1upgdsx4J2OmDkk2Eep4PyO1BA6pjHrrW-ii0&amp;r=I02GNtCf5jR_0m69V5zaT5bEyLj8EB4g-hqJ3mqWx-s&amp;m=7UffRRPZK4TIQ2sZUuXsA9kZl7soRirUliXPQJLHmvc&amp;s=Rx_m_URk7TYcj63aX7lnkVDQ0kGFY_d6WtD-Y4uHbzw&amp;e=" TargetMode="External"/><Relationship Id="rId13" Type="http://schemas.openxmlformats.org/officeDocument/2006/relationships/hyperlink" Target="https://urldefense.proofpoint.com/v2/url?u=http-3A__www.samaritans.org_&amp;d=DwMGaQ&amp;c=bMxC-A1upgdsx4J2OmDkk2Eep4PyO1BA6pjHrrW-ii0&amp;r=I02GNtCf5jR_0m69V5zaT5bEyLj8EB4g-hqJ3mqWx-s&amp;m=7UffRRPZK4TIQ2sZUuXsA9kZl7soRirUliXPQJLHmvc&amp;s=C3XddY8LFkM4sU21Uo6hCAh9g_YYwolxC7-6SkBCg2g&amp;e=" TargetMode="External"/><Relationship Id="rId18" Type="http://schemas.openxmlformats.org/officeDocument/2006/relationships/hyperlink" Target="https://urldefense.proofpoint.com/v2/url?u=https-3A__wecantalk.online_&amp;d=DwMGaQ&amp;c=bMxC-A1upgdsx4J2OmDkk2Eep4PyO1BA6pjHrrW-ii0&amp;r=I02GNtCf5jR_0m69V5zaT5bEyLj8EB4g-hqJ3mqWx-s&amp;m=7UffRRPZK4TIQ2sZUuXsA9kZl7soRirUliXPQJLHmvc&amp;s=AFPyxFc3WpYvpB4x3WKmpIECoE6CUDJh25WyRBOt7Ak&amp;e=" TargetMode="External"/><Relationship Id="rId26" Type="http://schemas.openxmlformats.org/officeDocument/2006/relationships/image" Target="../media/image7.png"/><Relationship Id="rId3" Type="http://schemas.openxmlformats.org/officeDocument/2006/relationships/hyperlink" Target="https://urldefense.proofpoint.com/v2/url?u=https-3A__www.nhs.uk_oneyou_every-2Dmind-2Dmatters_&amp;d=DwMGaQ&amp;c=bMxC-A1upgdsx4J2OmDkk2Eep4PyO1BA6pjHrrW-ii0&amp;r=I02GNtCf5jR_0m69V5zaT5bEyLj8EB4g-hqJ3mqWx-s&amp;m=7UffRRPZK4TIQ2sZUuXsA9kZl7soRirUliXPQJLHmvc&amp;s=7qsTDzEWKS2cSeB5XuZN-rmKAnw744_stvw83N1eZxM&amp;e=" TargetMode="External"/><Relationship Id="rId21" Type="http://schemas.openxmlformats.org/officeDocument/2006/relationships/hyperlink" Target="https://urldefense.proofpoint.com/v2/url?u=https-3A__www.rcpch.ac.uk_resources_facing-2Dfuture-2Dstandards-2Dchildren-2Dyoung-2Dpeople-2Demergency-2Dcare-2Dsettings&amp;d=DwMGaQ&amp;c=bMxC-A1upgdsx4J2OmDkk2Eep4PyO1BA6pjHrrW-ii0&amp;r=I02GNtCf5jR_0m69V5zaT5bEyLj8EB4g-hqJ3mqWx-s&amp;m=7UffRRPZK4TIQ2sZUuXsA9kZl7soRirUliXPQJLHmvc&amp;s=No8y7qMayLfTlFvTUkdCqYrqdrIOy7B2VQD67hannN0&amp;e=" TargetMode="External"/><Relationship Id="rId7" Type="http://schemas.openxmlformats.org/officeDocument/2006/relationships/hyperlink" Target="https://urldefense.proofpoint.com/v2/url?u=https-3A__youngminds.org.uk_&amp;d=DwMGaQ&amp;c=bMxC-A1upgdsx4J2OmDkk2Eep4PyO1BA6pjHrrW-ii0&amp;r=I02GNtCf5jR_0m69V5zaT5bEyLj8EB4g-hqJ3mqWx-s&amp;m=7UffRRPZK4TIQ2sZUuXsA9kZl7soRirUliXPQJLHmvc&amp;s=dqKDuUvPHFe8qtxNAhMi8KBlz3ceufLyRLgEeDoQkiQ&amp;e=" TargetMode="External"/><Relationship Id="rId12" Type="http://schemas.openxmlformats.org/officeDocument/2006/relationships/hyperlink" Target="https://urldefense.proofpoint.com/v2/url?u=https-3A__www.giveusashout.org_&amp;d=DwMGaQ&amp;c=bMxC-A1upgdsx4J2OmDkk2Eep4PyO1BA6pjHrrW-ii0&amp;r=I02GNtCf5jR_0m69V5zaT5bEyLj8EB4g-hqJ3mqWx-s&amp;m=7UffRRPZK4TIQ2sZUuXsA9kZl7soRirUliXPQJLHmvc&amp;s=cYRsPX6o_SoLM8lt2lrDWWVm3XHXYEwsgzYcIsq6ZnQ&amp;e=" TargetMode="External"/><Relationship Id="rId17" Type="http://schemas.openxmlformats.org/officeDocument/2006/relationships/hyperlink" Target="https://urldefense.proofpoint.com/v2/url?u=https-3A__www.futurelearn.com_courses_psychological-2Dfirst-2Daid-2Dfor-2Dchildren-2Dand-2Dyoung-2Dpeople&amp;d=DwMGaQ&amp;c=bMxC-A1upgdsx4J2OmDkk2Eep4PyO1BA6pjHrrW-ii0&amp;r=I02GNtCf5jR_0m69V5zaT5bEyLj8EB4g-hqJ3mqWx-s&amp;m=7UffRRPZK4TIQ2sZUuXsA9kZl7soRirUliXPQJLHmvc&amp;s=i2bIqJoJPnhnXgcQFlwRqUx8RRIZWRWP6v6euW7wtLU&amp;e=" TargetMode="External"/><Relationship Id="rId25" Type="http://schemas.openxmlformats.org/officeDocument/2006/relationships/image" Target="../media/image8.png"/><Relationship Id="rId2" Type="http://schemas.openxmlformats.org/officeDocument/2006/relationships/hyperlink" Target="https://urldefense.proofpoint.com/v2/url?u=https-3A__mhlda.cmail19.com_t_d-2Dl-2Dqhjlyik-2Djuuibbdj-2Dr_&amp;d=DwMGaQ&amp;c=bMxC-A1upgdsx4J2OmDkk2Eep4PyO1BA6pjHrrW-ii0&amp;r=I02GNtCf5jR_0m69V5zaT5bEyLj8EB4g-hqJ3mqWx-s&amp;m=7UffRRPZK4TIQ2sZUuXsA9kZl7soRirUliXPQJLHmvc&amp;s=-2GJdp8WISJhoJZP69vqRfQ0kMTXD8ooovAnWWRoJbs&amp;e=" TargetMode="External"/><Relationship Id="rId16" Type="http://schemas.openxmlformats.org/officeDocument/2006/relationships/hyperlink" Target="https://urldefense.proofpoint.com/v2/url?u=https-3A__www.healthylondon.org_paediatric-2Dcritical-2Dcare-2Din-2Dpractice-2Dpccp_&amp;d=DwMGaQ&amp;c=bMxC-A1upgdsx4J2OmDkk2Eep4PyO1BA6pjHrrW-ii0&amp;r=I02GNtCf5jR_0m69V5zaT5bEyLj8EB4g-hqJ3mqWx-s&amp;m=7UffRRPZK4TIQ2sZUuXsA9kZl7soRirUliXPQJLHmvc&amp;s=lGIVVn0WxcQResQd33QfIlCOH5lOfmyryPmOswFkcl8&amp;e=" TargetMode="External"/><Relationship Id="rId20" Type="http://schemas.openxmlformats.org/officeDocument/2006/relationships/hyperlink" Target="https://urldefense.proofpoint.com/v2/url?u=https-3A__www.rcpsych.ac.uk_docs_default-2Dsource_improving-2Dcare_ccqi_quality-2Dnetworks_psychiatric-2Dliaison-2Dservices-2Dplan_quality-2Dstandards-2Dfor-2Dchildren-2Dand-2Dyoung-2Dpeople-2Dfor-2Dliaison-2Dpsychiatry-2Dservices.pdf-3Fsfvrsn-3D4ce9c7df-5F0&amp;d=DwMGaQ&amp;c=bMxC-A1upgdsx4J2OmDkk2Eep4PyO1BA6pjHrrW-ii0&amp;r=I02GNtCf5jR_0m69V5zaT5bEyLj8EB4g-hqJ3mqWx-s&amp;m=7UffRRPZK4TIQ2sZUuXsA9kZl7soRirUliXPQJLHmvc&amp;s=wkyhpl7q3gyhUQkrULqnlCoSHrmGiJ4RY1I0xbgp3TA&amp;e=" TargetMode="External"/><Relationship Id="rId1" Type="http://schemas.openxmlformats.org/officeDocument/2006/relationships/slideLayout" Target="../slideLayouts/slideLayout2.xml"/><Relationship Id="rId6" Type="http://schemas.openxmlformats.org/officeDocument/2006/relationships/hyperlink" Target="https://urldefense.proofpoint.com/v2/url?u=https-3A__youngminds.org.uk_find-2Dhelp_for-2Dparents_parents-2Dhelpline_&amp;d=DwMGaQ&amp;c=bMxC-A1upgdsx4J2OmDkk2Eep4PyO1BA6pjHrrW-ii0&amp;r=I02GNtCf5jR_0m69V5zaT5bEyLj8EB4g-hqJ3mqWx-s&amp;m=7UffRRPZK4TIQ2sZUuXsA9kZl7soRirUliXPQJLHmvc&amp;s=TUXsq4uxUNDlidMcOjizUnm7V-j8KfPxlvt5-YQHuSI&amp;e=" TargetMode="External"/><Relationship Id="rId11" Type="http://schemas.openxmlformats.org/officeDocument/2006/relationships/hyperlink" Target="https://urldefense.proofpoint.com/v2/url?u=https-3A__www.childline.org.uk_get-2Dsupport_1-2D2-2D1-2Dcounsellor-2Dchat_&amp;d=DwMGaQ&amp;c=bMxC-A1upgdsx4J2OmDkk2Eep4PyO1BA6pjHrrW-ii0&amp;r=I02GNtCf5jR_0m69V5zaT5bEyLj8EB4g-hqJ3mqWx-s&amp;m=7UffRRPZK4TIQ2sZUuXsA9kZl7soRirUliXPQJLHmvc&amp;s=QJrp6NAVo2z3C2920ce3YcxxLu0_KPUrRZZ-YSuCeZk&amp;e=" TargetMode="External"/><Relationship Id="rId24" Type="http://schemas.openxmlformats.org/officeDocument/2006/relationships/image" Target="../media/image9.png"/><Relationship Id="rId5" Type="http://schemas.openxmlformats.org/officeDocument/2006/relationships/hyperlink" Target="https://urldefense.proofpoint.com/v2/url?u=https-3A__www.nhs.uk_every-2Dmind-2Dmatters_supporting-2Dothers_childrens-2Dmental-2Dhealth_&amp;d=DwMGaQ&amp;c=bMxC-A1upgdsx4J2OmDkk2Eep4PyO1BA6pjHrrW-ii0&amp;r=I02GNtCf5jR_0m69V5zaT5bEyLj8EB4g-hqJ3mqWx-s&amp;m=7UffRRPZK4TIQ2sZUuXsA9kZl7soRirUliXPQJLHmvc&amp;s=JGDfCZoBZrGUNoZCT3RgNDfGbnnWX4sCqLRQ6YC1wss&amp;e=" TargetMode="External"/><Relationship Id="rId15" Type="http://schemas.openxmlformats.org/officeDocument/2006/relationships/hyperlink" Target="https://urldefense.proofpoint.com/v2/url?u=https-3A__www.minded.org.uk_&amp;d=DwMGaQ&amp;c=bMxC-A1upgdsx4J2OmDkk2Eep4PyO1BA6pjHrrW-ii0&amp;r=I02GNtCf5jR_0m69V5zaT5bEyLj8EB4g-hqJ3mqWx-s&amp;m=7UffRRPZK4TIQ2sZUuXsA9kZl7soRirUliXPQJLHmvc&amp;s=nF79CcUTul8j9DDObAmJoZvvDVrf0Fi95sBGBCa8Sng&amp;e=" TargetMode="External"/><Relationship Id="rId23" Type="http://schemas.openxmlformats.org/officeDocument/2006/relationships/hyperlink" Target="https://urldefense.proofpoint.com/v2/url?u=https-3A__www.gov.uk_government_publications_working-2Dtogether-2Dto-2Dimprove-2Dhealth-2Dandsocial-2Dcare-2Dfor-2Dall_integration-2Dand-2Dinnovation-2Dworking-2Dtogether-2Dto-2Dimprove-2Dhealth-2Dandsocial-2Dcare-2Dfor-2Dall-2Dhtml-2Dversion&amp;d=DwMGaQ&amp;c=bMxC-A1upgdsx4J2OmDkk2Eep4PyO1BA6pjHrrW-ii0&amp;r=I02GNtCf5jR_0m69V5zaT5bEyLj8EB4g-hqJ3mqWx-s&amp;m=7UffRRPZK4TIQ2sZUuXsA9kZl7soRirUliXPQJLHmvc&amp;s=GGIeeljsz0v9iO22pCc6dPoTAMaeV1BFekWpZcdTDBY&amp;e=" TargetMode="External"/><Relationship Id="rId10" Type="http://schemas.openxmlformats.org/officeDocument/2006/relationships/hyperlink" Target="https://urldefense.proofpoint.com/v2/url?u=https-3A__www.childline.org.uk_registration_&amp;d=DwMGaQ&amp;c=bMxC-A1upgdsx4J2OmDkk2Eep4PyO1BA6pjHrrW-ii0&amp;r=I02GNtCf5jR_0m69V5zaT5bEyLj8EB4g-hqJ3mqWx-s&amp;m=7UffRRPZK4TIQ2sZUuXsA9kZl7soRirUliXPQJLHmvc&amp;s=nkD-7-RQDXX4k4nGoCl0BEqvytZ7FoslSRUsw9m_fQE&amp;e=" TargetMode="External"/><Relationship Id="rId19" Type="http://schemas.openxmlformats.org/officeDocument/2006/relationships/hyperlink" Target="https://urldefense.proofpoint.com/v2/url?u=https-3A__www.rcpch.ac.uk_resources_role-2Dpaediatricians-2Dsupporting-2Dchildren-2Dyoung-2Dpeoples-2Dmental-2Dhealth-2Dposition-2Dstatement&amp;d=DwMGaQ&amp;c=bMxC-A1upgdsx4J2OmDkk2Eep4PyO1BA6pjHrrW-ii0&amp;r=I02GNtCf5jR_0m69V5zaT5bEyLj8EB4g-hqJ3mqWx-s&amp;m=7UffRRPZK4TIQ2sZUuXsA9kZl7soRirUliXPQJLHmvc&amp;s=7kncjmTSDvRxjR25-yR2GoTj9cW0qPOCrLTnaunWFik&amp;e=" TargetMode="External"/><Relationship Id="rId4" Type="http://schemas.openxmlformats.org/officeDocument/2006/relationships/hyperlink" Target="https://urldefense.proofpoint.com/v2/url?u=https-3A__www.nhs.uk_every-2Dmind-2Dmatters_mental-2Dwellbeing-2Dtips_youth-2Dmental-2Dhealth_&amp;d=DwMGaQ&amp;c=bMxC-A1upgdsx4J2OmDkk2Eep4PyO1BA6pjHrrW-ii0&amp;r=I02GNtCf5jR_0m69V5zaT5bEyLj8EB4g-hqJ3mqWx-s&amp;m=7UffRRPZK4TIQ2sZUuXsA9kZl7soRirUliXPQJLHmvc&amp;s=38lwMSEW8xYCOUGmyvM8QfkC1zprmlDrqWB67BQXEXw&amp;e=" TargetMode="External"/><Relationship Id="rId9" Type="http://schemas.openxmlformats.org/officeDocument/2006/relationships/hyperlink" Target="https://urldefense.proofpoint.com/v2/url?u=http-3A__www.childline.org.uk_&amp;d=DwMGaQ&amp;c=bMxC-A1upgdsx4J2OmDkk2Eep4PyO1BA6pjHrrW-ii0&amp;r=I02GNtCf5jR_0m69V5zaT5bEyLj8EB4g-hqJ3mqWx-s&amp;m=7UffRRPZK4TIQ2sZUuXsA9kZl7soRirUliXPQJLHmvc&amp;s=pbNOwgJtr5sz_4aU9tju7w-rCRa69FLL4BDZAfpY3O4&amp;e=" TargetMode="External"/><Relationship Id="rId14" Type="http://schemas.openxmlformats.org/officeDocument/2006/relationships/hyperlink" Target="mailto:jo@samaritans.org" TargetMode="External"/><Relationship Id="rId22" Type="http://schemas.openxmlformats.org/officeDocument/2006/relationships/hyperlink" Target="https://urldefense.proofpoint.com/v2/url?u=https-3A__www.england.nhs.uk_mental-2Dhealth_cyp_eating-2Ddisorders_&amp;d=DwMGaQ&amp;c=bMxC-A1upgdsx4J2OmDkk2Eep4PyO1BA6pjHrrW-ii0&amp;r=I02GNtCf5jR_0m69V5zaT5bEyLj8EB4g-hqJ3mqWx-s&amp;m=7UffRRPZK4TIQ2sZUuXsA9kZl7soRirUliXPQJLHmvc&amp;s=SECPkTI-VDLFTkEgU7g6krY2JEJ-uQYi1dveyCrW0eo&amp;e=" TargetMode="External"/><Relationship Id="rId27"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hyperlink" Target="https://www.gmmh.nhs.uk/mental-health-urgent-response-te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hsinform.scot/illnesses-and-conditions/mental-health" TargetMode="External"/><Relationship Id="rId3" Type="http://schemas.openxmlformats.org/officeDocument/2006/relationships/hyperlink" Target="http://www.youngminds.org.uk/for_children_young_people" TargetMode="External"/><Relationship Id="rId7" Type="http://schemas.openxmlformats.org/officeDocument/2006/relationships/hyperlink" Target="http://www.headmeds.org.uk/" TargetMode="External"/><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childline.org.uk/toolbox/calm-zone/" TargetMode="External"/><Relationship Id="rId11" Type="http://schemas.openxmlformats.org/officeDocument/2006/relationships/image" Target="../media/image7.png"/><Relationship Id="rId5" Type="http://schemas.openxmlformats.org/officeDocument/2006/relationships/hyperlink" Target="http://www.b-eat.co.uk/" TargetMode="External"/><Relationship Id="rId10" Type="http://schemas.openxmlformats.org/officeDocument/2006/relationships/hyperlink" Target="http://www.themix.org.uk/" TargetMode="External"/><Relationship Id="rId4" Type="http://schemas.openxmlformats.org/officeDocument/2006/relationships/hyperlink" Target="https://www.adhdfoundation.org.uk/childrens/" TargetMode="External"/><Relationship Id="rId9" Type="http://schemas.openxmlformats.org/officeDocument/2006/relationships/hyperlink" Target="https://www.mentallyhealthyschools.org.uk/resources/tools-for-managing-emotion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hildline.org.uk/" TargetMode="External"/><Relationship Id="rId3" Type="http://schemas.openxmlformats.org/officeDocument/2006/relationships/hyperlink" Target="https://web.ntw.nhs.uk/selfhelp/" TargetMode="External"/><Relationship Id="rId7" Type="http://schemas.openxmlformats.org/officeDocument/2006/relationships/hyperlink" Target="http://www.themix.org.uk/" TargetMode="External"/><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samaritans.org/about-us/our-organisation/read-our-publications/young-peoples-emotional-health-resource" TargetMode="External"/><Relationship Id="rId11" Type="http://schemas.openxmlformats.org/officeDocument/2006/relationships/image" Target="../media/image7.png"/><Relationship Id="rId5" Type="http://schemas.openxmlformats.org/officeDocument/2006/relationships/hyperlink" Target="http://www.nhs.uk/Conditions/Self-injury/Pages/Treatment.aspx" TargetMode="External"/><Relationship Id="rId10" Type="http://schemas.openxmlformats.org/officeDocument/2006/relationships/hyperlink" Target="https://hub.gmhsc.org.uk/mental-health/silvercloud/" TargetMode="External"/><Relationship Id="rId4" Type="http://schemas.openxmlformats.org/officeDocument/2006/relationships/hyperlink" Target="http://www.nshn.co.uk/" TargetMode="External"/><Relationship Id="rId9" Type="http://schemas.openxmlformats.org/officeDocument/2006/relationships/hyperlink" Target="https://www.kooth.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nhs.uk/apps-library/distract/" TargetMode="External"/><Relationship Id="rId3" Type="http://schemas.openxmlformats.org/officeDocument/2006/relationships/hyperlink" Target="https://www.nhs.uk/conditions/self-harm/" TargetMode="External"/><Relationship Id="rId7" Type="http://schemas.openxmlformats.org/officeDocument/2006/relationships/hyperlink" Target="https://www.papyrus-uk.org/papyrus-launch-new-guide-for-parents/" TargetMode="External"/><Relationship Id="rId12" Type="http://schemas.openxmlformats.org/officeDocument/2006/relationships/image" Target="../media/image10.png"/><Relationship Id="rId2" Type="http://schemas.openxmlformats.org/officeDocument/2006/relationships/hyperlink" Target="https://www.nhs.uk/conditions/borderline-personality-disorder/treatment/" TargetMode="External"/><Relationship Id="rId1" Type="http://schemas.openxmlformats.org/officeDocument/2006/relationships/slideLayout" Target="../slideLayouts/slideLayout2.xml"/><Relationship Id="rId6" Type="http://schemas.openxmlformats.org/officeDocument/2006/relationships/hyperlink" Target="http://www.harmless.org.uk/" TargetMode="External"/><Relationship Id="rId11" Type="http://schemas.openxmlformats.org/officeDocument/2006/relationships/image" Target="../media/image7.png"/><Relationship Id="rId5" Type="http://schemas.openxmlformats.org/officeDocument/2006/relationships/hyperlink" Target="http://www.mind.org.uk/" TargetMode="External"/><Relationship Id="rId10" Type="http://schemas.openxmlformats.org/officeDocument/2006/relationships/image" Target="../media/image8.png"/><Relationship Id="rId4" Type="http://schemas.openxmlformats.org/officeDocument/2006/relationships/hyperlink" Target="http://www.nshn.co.uk/"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cruse.org.uk/search/node/support%20for%20young%20people" TargetMode="External"/><Relationship Id="rId13" Type="http://schemas.openxmlformats.org/officeDocument/2006/relationships/hyperlink" Target="http://www.griefencounter.org.uk/" TargetMode="External"/><Relationship Id="rId18" Type="http://schemas.openxmlformats.org/officeDocument/2006/relationships/hyperlink" Target="http://www.richmondshope.org.uk/index.php?page=glasgow" TargetMode="External"/><Relationship Id="rId3" Type="http://schemas.openxmlformats.org/officeDocument/2006/relationships/image" Target="../media/image7.png"/><Relationship Id="rId7" Type="http://schemas.openxmlformats.org/officeDocument/2006/relationships/hyperlink" Target="http://www.thecalmzone.net/help/" TargetMode="External"/><Relationship Id="rId12" Type="http://schemas.openxmlformats.org/officeDocument/2006/relationships/hyperlink" Target="http://help2makesense.org/" TargetMode="External"/><Relationship Id="rId17" Type="http://schemas.openxmlformats.org/officeDocument/2006/relationships/hyperlink" Target="https://childbereavementuk.org/young-people/" TargetMode="External"/><Relationship Id="rId2" Type="http://schemas.openxmlformats.org/officeDocument/2006/relationships/image" Target="../media/image6.png"/><Relationship Id="rId16" Type="http://schemas.openxmlformats.org/officeDocument/2006/relationships/hyperlink" Target="http://www.ifucareshare.co.uk/" TargetMode="External"/><Relationship Id="rId1" Type="http://schemas.openxmlformats.org/officeDocument/2006/relationships/slideLayout" Target="../slideLayouts/slideLayout1.xml"/><Relationship Id="rId6" Type="http://schemas.openxmlformats.org/officeDocument/2006/relationships/hyperlink" Target="mailto:pat@papyrus-uk.org" TargetMode="External"/><Relationship Id="rId11" Type="http://schemas.openxmlformats.org/officeDocument/2006/relationships/hyperlink" Target="http://www.winstonswish.org.uk/" TargetMode="External"/><Relationship Id="rId5" Type="http://schemas.openxmlformats.org/officeDocument/2006/relationships/hyperlink" Target="http://www.papyrus-uk.org/" TargetMode="External"/><Relationship Id="rId15" Type="http://schemas.openxmlformats.org/officeDocument/2006/relationships/hyperlink" Target="http://www.childline.org.uk/" TargetMode="External"/><Relationship Id="rId10" Type="http://schemas.openxmlformats.org/officeDocument/2006/relationships/hyperlink" Target="http://www.cruse.org.uk/bereavement-services/children" TargetMode="External"/><Relationship Id="rId19" Type="http://schemas.openxmlformats.org/officeDocument/2006/relationships/hyperlink" Target="mailto:glasgow@richmondshope.org.uk" TargetMode="External"/><Relationship Id="rId4" Type="http://schemas.openxmlformats.org/officeDocument/2006/relationships/image" Target="../media/image8.png"/><Relationship Id="rId9" Type="http://schemas.openxmlformats.org/officeDocument/2006/relationships/hyperlink" Target="mailto:info@rd4u.org.uk" TargetMode="External"/><Relationship Id="rId14" Type="http://schemas.openxmlformats.org/officeDocument/2006/relationships/hyperlink" Target="http://www.samaritans.org/how-we-can-help-you/if-youre-under-18"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nhs.uk/oneyou/every-mind-matters/childrens-mental-health/" TargetMode="External"/><Relationship Id="rId13" Type="http://schemas.openxmlformats.org/officeDocument/2006/relationships/image" Target="../media/image8.png"/><Relationship Id="rId3" Type="http://schemas.openxmlformats.org/officeDocument/2006/relationships/hyperlink" Target="https://www.annafreud.org/schools-and-colleges/resources/advice-for-parents-and-carers-talking-mental-health-with-young-people-at-primary-school/" TargetMode="External"/><Relationship Id="rId7" Type="http://schemas.openxmlformats.org/officeDocument/2006/relationships/hyperlink" Target="https://mindedforfamilies.org.uk/young-people/should-i-be-concerned/" TargetMode="External"/><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www.papyrus-uk.org/papyrus-launch-new-guide-for-parents/" TargetMode="External"/><Relationship Id="rId11" Type="http://schemas.openxmlformats.org/officeDocument/2006/relationships/hyperlink" Target="http://www.talkfirst.org/" TargetMode="External"/><Relationship Id="rId5" Type="http://schemas.openxmlformats.org/officeDocument/2006/relationships/hyperlink" Target="https://www.unodc.org/listenfirst/en/covid_parents.html" TargetMode="External"/><Relationship Id="rId10" Type="http://schemas.openxmlformats.org/officeDocument/2006/relationships/hyperlink" Target="https://www.adhdfoundation.org.uk/parents/" TargetMode="External"/><Relationship Id="rId4" Type="http://schemas.openxmlformats.org/officeDocument/2006/relationships/hyperlink" Target="https://www.mentalhealth.org.uk/a-to-z/p/parents-and-mental-health" TargetMode="External"/><Relationship Id="rId9" Type="http://schemas.openxmlformats.org/officeDocument/2006/relationships/hyperlink" Target="https://youngminds.org.u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sms:07860039967" TargetMode="External"/><Relationship Id="rId13" Type="http://schemas.openxmlformats.org/officeDocument/2006/relationships/image" Target="../media/image6.png"/><Relationship Id="rId3" Type="http://schemas.openxmlformats.org/officeDocument/2006/relationships/hyperlink" Target="https://www.nhs.uk/conditions/borderline-personality-disorder/treatment/" TargetMode="External"/><Relationship Id="rId7" Type="http://schemas.openxmlformats.org/officeDocument/2006/relationships/hyperlink" Target="tel:08000684141" TargetMode="External"/><Relationship Id="rId12" Type="http://schemas.openxmlformats.org/officeDocument/2006/relationships/image" Target="../media/image7.png"/><Relationship Id="rId2" Type="http://schemas.openxmlformats.org/officeDocument/2006/relationships/hyperlink" Target="http://www.kooth.com/" TargetMode="External"/><Relationship Id="rId1" Type="http://schemas.openxmlformats.org/officeDocument/2006/relationships/slideLayout" Target="../slideLayouts/slideLayout2.xml"/><Relationship Id="rId6" Type="http://schemas.openxmlformats.org/officeDocument/2006/relationships/hyperlink" Target="https://www.samaritans.org/branches/wigan/" TargetMode="External"/><Relationship Id="rId11" Type="http://schemas.openxmlformats.org/officeDocument/2006/relationships/image" Target="../media/image8.png"/><Relationship Id="rId5" Type="http://schemas.openxmlformats.org/officeDocument/2006/relationships/hyperlink" Target="mailto:jo@samaritans.org" TargetMode="External"/><Relationship Id="rId10" Type="http://schemas.openxmlformats.org/officeDocument/2006/relationships/hyperlink" Target="https://www.papyrus-uk.org/hopelineuk/" TargetMode="External"/><Relationship Id="rId4" Type="http://schemas.openxmlformats.org/officeDocument/2006/relationships/hyperlink" Target="https://www.nhs.uk/conditions/self-harm/" TargetMode="External"/><Relationship Id="rId9" Type="http://schemas.openxmlformats.org/officeDocument/2006/relationships/hyperlink" Target="mailto:pat@papyrus-u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accent5">
                <a:tint val="44500"/>
                <a:satMod val="160000"/>
              </a:schemeClr>
            </a:gs>
            <a:gs pos="100000">
              <a:schemeClr val="accent5">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icture containing clipart&#10;&#10;Description automatically generated">
            <a:extLst>
              <a:ext uri="{FF2B5EF4-FFF2-40B4-BE49-F238E27FC236}">
                <a16:creationId xmlns:a16="http://schemas.microsoft.com/office/drawing/2014/main" id="{E699921E-1E6F-43CF-974C-C887407AE10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3729" r="3581" b="-2"/>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9" name="Picture 8" descr="Diagram&#10;&#10;Description automatically generated">
            <a:extLst>
              <a:ext uri="{FF2B5EF4-FFF2-40B4-BE49-F238E27FC236}">
                <a16:creationId xmlns:a16="http://schemas.microsoft.com/office/drawing/2014/main" id="{B284D165-723B-4554-BD9B-3EC02DACD0DB}"/>
              </a:ext>
            </a:extLst>
          </p:cNvPr>
          <p:cNvPicPr>
            <a:picLocks noChangeAspect="1"/>
          </p:cNvPicPr>
          <p:nvPr/>
        </p:nvPicPr>
        <p:blipFill rotWithShape="1">
          <a:blip r:embed="rId4">
            <a:extLst>
              <a:ext uri="{28A0092B-C50C-407E-A947-70E740481C1C}">
                <a14:useLocalDpi xmlns:a14="http://schemas.microsoft.com/office/drawing/2010/main" val="0"/>
              </a:ext>
            </a:extLst>
          </a:blip>
          <a:srcRect l="8080" r="16425"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4" name="TextBox 3">
            <a:extLst>
              <a:ext uri="{FF2B5EF4-FFF2-40B4-BE49-F238E27FC236}">
                <a16:creationId xmlns:a16="http://schemas.microsoft.com/office/drawing/2014/main" id="{25F2FC9D-679F-4989-AE46-6FB24FBBF26A}"/>
              </a:ext>
            </a:extLst>
          </p:cNvPr>
          <p:cNvSpPr txBox="1"/>
          <p:nvPr/>
        </p:nvSpPr>
        <p:spPr>
          <a:xfrm>
            <a:off x="88104" y="3067049"/>
            <a:ext cx="5267435" cy="2785378"/>
          </a:xfrm>
          <a:prstGeom prst="rect">
            <a:avLst/>
          </a:prstGeom>
          <a:noFill/>
        </p:spPr>
        <p:txBody>
          <a:bodyPr wrap="square" rtlCol="0">
            <a:spAutoFit/>
          </a:bodyPr>
          <a:lstStyle/>
          <a:p>
            <a:pPr algn="ctr">
              <a:spcAft>
                <a:spcPts val="600"/>
              </a:spcAft>
            </a:pPr>
            <a:r>
              <a:rPr lang="en-GB" sz="3200" dirty="0">
                <a:solidFill>
                  <a:schemeClr val="bg2"/>
                </a:solidFill>
              </a:rPr>
              <a:t>Wigan THRIVE Directory:</a:t>
            </a:r>
          </a:p>
          <a:p>
            <a:pPr algn="ctr">
              <a:spcAft>
                <a:spcPts val="600"/>
              </a:spcAft>
            </a:pPr>
            <a:r>
              <a:rPr lang="en-GB" sz="3200" dirty="0">
                <a:solidFill>
                  <a:schemeClr val="bg2"/>
                </a:solidFill>
              </a:rPr>
              <a:t>Mental Health Services for Children &amp; Young People </a:t>
            </a:r>
          </a:p>
          <a:p>
            <a:pPr>
              <a:spcAft>
                <a:spcPts val="600"/>
              </a:spcAft>
            </a:pPr>
            <a:endParaRPr lang="en-GB" sz="3200" dirty="0">
              <a:solidFill>
                <a:schemeClr val="bg2"/>
              </a:solidFill>
            </a:endParaRPr>
          </a:p>
          <a:p>
            <a:pPr>
              <a:spcAft>
                <a:spcPts val="600"/>
              </a:spcAft>
            </a:pPr>
            <a:endParaRPr lang="en-GB" sz="3200" dirty="0">
              <a:solidFill>
                <a:schemeClr val="bg2"/>
              </a:solidFill>
            </a:endParaRPr>
          </a:p>
        </p:txBody>
      </p:sp>
      <p:pic>
        <p:nvPicPr>
          <p:cNvPr id="3" name="Picture 2" descr="Text&#10;&#10;Description automatically generated with medium confidence">
            <a:extLst>
              <a:ext uri="{FF2B5EF4-FFF2-40B4-BE49-F238E27FC236}">
                <a16:creationId xmlns:a16="http://schemas.microsoft.com/office/drawing/2014/main" id="{472E1DC7-EEE3-4004-BFFD-211259F55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0" y="0"/>
            <a:ext cx="1790700" cy="1029652"/>
          </a:xfrm>
          <a:prstGeom prst="rect">
            <a:avLst/>
          </a:prstGeom>
        </p:spPr>
      </p:pic>
      <p:pic>
        <p:nvPicPr>
          <p:cNvPr id="8" name="Picture 7" descr="Text, shape&#10;&#10;Description automatically generated with medium confidence">
            <a:extLst>
              <a:ext uri="{FF2B5EF4-FFF2-40B4-BE49-F238E27FC236}">
                <a16:creationId xmlns:a16="http://schemas.microsoft.com/office/drawing/2014/main" id="{FABBD452-2A92-47E9-92A7-EE95AC40AF73}"/>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290338" y="4818295"/>
            <a:ext cx="2143125" cy="1857375"/>
          </a:xfrm>
          <a:prstGeom prst="rect">
            <a:avLst/>
          </a:prstGeom>
          <a:solidFill>
            <a:srgbClr val="C295FF"/>
          </a:solidFill>
          <a:effectLst>
            <a:outerShdw blurRad="50800" dist="50800" dir="5400000" algn="ctr" rotWithShape="0">
              <a:schemeClr val="tx1"/>
            </a:outerShdw>
          </a:effectLst>
        </p:spPr>
      </p:pic>
      <p:sp>
        <p:nvSpPr>
          <p:cNvPr id="2" name="TextBox 1">
            <a:extLst>
              <a:ext uri="{FF2B5EF4-FFF2-40B4-BE49-F238E27FC236}">
                <a16:creationId xmlns:a16="http://schemas.microsoft.com/office/drawing/2014/main" id="{43656DA2-7E31-4491-879D-9959E6A06C47}"/>
              </a:ext>
            </a:extLst>
          </p:cNvPr>
          <p:cNvSpPr txBox="1"/>
          <p:nvPr/>
        </p:nvSpPr>
        <p:spPr>
          <a:xfrm>
            <a:off x="2721821" y="5752340"/>
            <a:ext cx="4538241" cy="923330"/>
          </a:xfrm>
          <a:prstGeom prst="rect">
            <a:avLst/>
          </a:prstGeom>
          <a:noFill/>
        </p:spPr>
        <p:txBody>
          <a:bodyPr wrap="square" rtlCol="0">
            <a:spAutoFit/>
          </a:bodyPr>
          <a:lstStyle/>
          <a:p>
            <a:r>
              <a:rPr lang="en-GB" dirty="0">
                <a:solidFill>
                  <a:schemeClr val="bg1"/>
                </a:solidFill>
              </a:rPr>
              <a:t>Contact Marie Baron for any changes or additions: </a:t>
            </a:r>
            <a:r>
              <a:rPr lang="en-GB" dirty="0">
                <a:hlinkClick r:id="rId8"/>
              </a:rPr>
              <a:t>marie.baron@wiganboroughccg.nhs.uk</a:t>
            </a:r>
            <a:r>
              <a:rPr lang="en-GB" dirty="0"/>
              <a:t> </a:t>
            </a:r>
          </a:p>
        </p:txBody>
      </p:sp>
    </p:spTree>
    <p:extLst>
      <p:ext uri="{BB962C8B-B14F-4D97-AF65-F5344CB8AC3E}">
        <p14:creationId xmlns:p14="http://schemas.microsoft.com/office/powerpoint/2010/main" val="35319170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6AE92C-F443-4720-8DD2-DA88AD2B7C95}"/>
              </a:ext>
            </a:extLst>
          </p:cNvPr>
          <p:cNvSpPr txBox="1"/>
          <p:nvPr/>
        </p:nvSpPr>
        <p:spPr>
          <a:xfrm>
            <a:off x="1531752" y="448389"/>
            <a:ext cx="10369403" cy="6299160"/>
          </a:xfrm>
          <a:prstGeom prst="rect">
            <a:avLst/>
          </a:prstGeom>
          <a:noFill/>
        </p:spPr>
        <p:txBody>
          <a:bodyPr wrap="square">
            <a:spAutoFit/>
          </a:bodyPr>
          <a:lstStyle/>
          <a:p>
            <a:pPr>
              <a:spcAft>
                <a:spcPts val="1000"/>
              </a:spcAft>
            </a:pPr>
            <a:r>
              <a:rPr lang="en-GB" sz="1600" b="1" dirty="0">
                <a:effectLst/>
              </a:rPr>
              <a:t>EMBRACE – </a:t>
            </a:r>
            <a:r>
              <a:rPr lang="en-GB" sz="1600" dirty="0"/>
              <a:t>We are a user-led charity dedicated to supporting disabled people and their families. We have a range of projects that aim to enhance the lives of the people we support. </a:t>
            </a:r>
            <a:r>
              <a:rPr lang="en-GB" sz="1600" b="1" dirty="0">
                <a:effectLst/>
              </a:rPr>
              <a:t>01942 233323 Mon-</a:t>
            </a:r>
            <a:r>
              <a:rPr lang="en-GB" sz="1600" b="1" dirty="0" err="1">
                <a:effectLst/>
              </a:rPr>
              <a:t>Thur</a:t>
            </a:r>
            <a:r>
              <a:rPr lang="en-GB" sz="1600" b="1" dirty="0">
                <a:effectLst/>
              </a:rPr>
              <a:t> 9am – 5pm Website: </a:t>
            </a:r>
            <a:r>
              <a:rPr lang="en-GB" sz="1600" b="1" dirty="0">
                <a:effectLst/>
                <a:hlinkClick r:id="rId2"/>
              </a:rPr>
              <a:t>https://www.embracewiganandleigh.org.uk/about-us/</a:t>
            </a:r>
            <a:endParaRPr lang="en-GB" sz="1600" b="1" dirty="0"/>
          </a:p>
          <a:p>
            <a:pPr>
              <a:spcAft>
                <a:spcPts val="1000"/>
              </a:spcAft>
            </a:pPr>
            <a:r>
              <a:rPr lang="en-GB" sz="1600" b="1" dirty="0"/>
              <a:t>Gambling Support – </a:t>
            </a:r>
            <a:r>
              <a:rPr lang="en-GB" sz="1600" dirty="0"/>
              <a:t>Youth Outreach Programme and online support / Resources - 0151 226 0696 </a:t>
            </a:r>
            <a:r>
              <a:rPr lang="en-GB" sz="1600" dirty="0">
                <a:hlinkClick r:id="rId3"/>
              </a:rPr>
              <a:t>https://beaconcounsellingtrust.co.uk/youth-outreach-programme/</a:t>
            </a:r>
            <a:endParaRPr lang="en-GB" sz="1600" dirty="0"/>
          </a:p>
          <a:p>
            <a:pPr>
              <a:spcAft>
                <a:spcPts val="1000"/>
              </a:spcAft>
            </a:pPr>
            <a:r>
              <a:rPr lang="en-GB" sz="1600" b="1" dirty="0">
                <a:effectLst/>
              </a:rPr>
              <a:t>Beat (national eating disorder charity) - </a:t>
            </a:r>
            <a:r>
              <a:rPr lang="en-GB" sz="1600" b="1" dirty="0">
                <a:effectLst/>
                <a:hlinkClick r:id="rId4"/>
              </a:rPr>
              <a:t>www.b-eat.co.uk</a:t>
            </a:r>
            <a:r>
              <a:rPr lang="en-GB" sz="1600" b="1" u="sng" dirty="0"/>
              <a:t>  </a:t>
            </a:r>
            <a:r>
              <a:rPr lang="en-GB" sz="1600" b="1" u="sng" dirty="0">
                <a:effectLst/>
              </a:rPr>
              <a:t>Contact: </a:t>
            </a:r>
            <a:r>
              <a:rPr lang="en-GB" sz="1600" b="1" dirty="0">
                <a:effectLst/>
              </a:rPr>
              <a:t>0345 634 1414 </a:t>
            </a:r>
          </a:p>
          <a:p>
            <a:pPr>
              <a:spcAft>
                <a:spcPts val="1000"/>
              </a:spcAft>
            </a:pPr>
            <a:r>
              <a:rPr lang="en-GB" sz="1600" b="1" dirty="0">
                <a:effectLst/>
              </a:rPr>
              <a:t>Childline / CALM ZONE </a:t>
            </a:r>
            <a:r>
              <a:rPr lang="en-GB" sz="1600" dirty="0">
                <a:effectLst/>
              </a:rPr>
              <a:t>– Advice online or on the phone (any time or day) – 0800 11 11 </a:t>
            </a:r>
            <a:r>
              <a:rPr lang="en-GB" sz="1600" u="sng" dirty="0">
                <a:solidFill>
                  <a:srgbClr val="0563C1"/>
                </a:solidFill>
                <a:effectLst/>
                <a:hlinkClick r:id="rId5">
                  <a:extLst>
                    <a:ext uri="{A12FA001-AC4F-418D-AE19-62706E023703}">
                      <ahyp:hlinkClr xmlns:ahyp="http://schemas.microsoft.com/office/drawing/2018/hyperlinkcolor" val="tx"/>
                    </a:ext>
                  </a:extLst>
                </a:hlinkClick>
              </a:rPr>
              <a:t>https://www.childline.org.uk/toolbox/calm-zone</a:t>
            </a:r>
            <a:r>
              <a:rPr lang="en-GB" sz="1600" u="sng" dirty="0">
                <a:effectLst/>
                <a:hlinkClick r:id="rId5">
                  <a:extLst>
                    <a:ext uri="{A12FA001-AC4F-418D-AE19-62706E023703}">
                      <ahyp:hlinkClr xmlns:ahyp="http://schemas.microsoft.com/office/drawing/2018/hyperlinkcolor" val="tx"/>
                    </a:ext>
                  </a:extLst>
                </a:hlinkClick>
              </a:rPr>
              <a:t>/</a:t>
            </a:r>
            <a:endParaRPr lang="en-GB" sz="1600" b="1" u="sng" dirty="0">
              <a:effectLst/>
            </a:endParaRPr>
          </a:p>
          <a:p>
            <a:pPr>
              <a:spcAft>
                <a:spcPts val="1000"/>
              </a:spcAft>
            </a:pPr>
            <a:r>
              <a:rPr lang="en-GB" sz="1600" b="1" dirty="0">
                <a:effectLst/>
              </a:rPr>
              <a:t>The Mix Get Connected </a:t>
            </a:r>
            <a:r>
              <a:rPr lang="en-GB" sz="1600" dirty="0">
                <a:effectLst/>
              </a:rPr>
              <a:t>- Provides </a:t>
            </a:r>
            <a:r>
              <a:rPr lang="en-GB" sz="1600" dirty="0"/>
              <a:t>a</a:t>
            </a:r>
            <a:r>
              <a:rPr lang="en-GB" sz="1600" dirty="0">
                <a:effectLst/>
              </a:rPr>
              <a:t>dvice on the phone for under 25s (1pm - 11pm, 7 days a week) or online  0808 808 4994, </a:t>
            </a:r>
            <a:r>
              <a:rPr lang="en-GB" sz="1600" u="sng" dirty="0">
                <a:effectLst/>
                <a:hlinkClick r:id="rId6"/>
              </a:rPr>
              <a:t>http://www.themix.org.uk/</a:t>
            </a:r>
            <a:endParaRPr lang="en-GB" sz="1600" dirty="0">
              <a:effectLst/>
            </a:endParaRPr>
          </a:p>
          <a:p>
            <a:pPr>
              <a:spcAft>
                <a:spcPts val="1000"/>
              </a:spcAft>
            </a:pPr>
            <a:r>
              <a:rPr lang="en-GB" sz="1600" b="1" dirty="0">
                <a:effectLst/>
              </a:rPr>
              <a:t>Shout 85258 - </a:t>
            </a:r>
            <a:r>
              <a:rPr lang="en-GB" sz="1600" dirty="0">
                <a:effectLst/>
              </a:rPr>
              <a:t>is a free, confidential, anonymous text support service. You can text from wherever you are in the UK. you're struggling with anxiety, depression, suicidal thoughts, abuse or assault, self-harm, bullying or relationship issues</a:t>
            </a:r>
            <a:r>
              <a:rPr lang="en-GB" sz="1600" u="sng" dirty="0">
                <a:effectLst/>
                <a:hlinkClick r:id="rId7"/>
              </a:rPr>
              <a:t>https://giveusashout.org/get-help/</a:t>
            </a:r>
            <a:endParaRPr lang="en-GB" sz="1600" b="1" dirty="0">
              <a:effectLst/>
            </a:endParaRPr>
          </a:p>
          <a:p>
            <a:pPr>
              <a:spcAft>
                <a:spcPts val="1000"/>
              </a:spcAft>
            </a:pPr>
            <a:r>
              <a:rPr lang="en-GB" sz="1600" b="1" dirty="0" err="1">
                <a:effectLst/>
              </a:rPr>
              <a:t>BlueIce</a:t>
            </a:r>
            <a:r>
              <a:rPr lang="en-GB" sz="1600" b="1" dirty="0">
                <a:effectLst/>
              </a:rPr>
              <a:t> - </a:t>
            </a:r>
            <a:r>
              <a:rPr lang="en-GB" sz="1600" dirty="0">
                <a:effectLst/>
              </a:rPr>
              <a:t>is a evidenced-based app to help young people manage their emotions and reduce urges to self-harm. This is only available on ‘prescription’ from a clinician working in child and adolescent mental health services</a:t>
            </a:r>
          </a:p>
          <a:p>
            <a:pPr>
              <a:spcAft>
                <a:spcPts val="1000"/>
              </a:spcAft>
            </a:pPr>
            <a:r>
              <a:rPr lang="en-GB" sz="1600" b="1" dirty="0">
                <a:effectLst/>
                <a:ea typeface="Calibri" panose="020F0502020204030204" pitchFamily="34" charset="0"/>
                <a:cs typeface="Arial" panose="020B0604020202020204" pitchFamily="34" charset="0"/>
              </a:rPr>
              <a:t>Anxiety UK</a:t>
            </a:r>
            <a:r>
              <a:rPr lang="en-GB" sz="1600" b="1" dirty="0">
                <a:ea typeface="Calibri" panose="020F0502020204030204" pitchFamily="34" charset="0"/>
                <a:cs typeface="Arial" panose="020B0604020202020204" pitchFamily="34" charset="0"/>
              </a:rPr>
              <a:t> – </a:t>
            </a:r>
            <a:r>
              <a:rPr lang="en-GB" sz="1600" dirty="0">
                <a:ea typeface="Calibri" panose="020F0502020204030204" pitchFamily="34" charset="0"/>
                <a:cs typeface="Arial" panose="020B0604020202020204" pitchFamily="34" charset="0"/>
              </a:rPr>
              <a:t>This is a </a:t>
            </a:r>
            <a:r>
              <a:rPr lang="en-GB" sz="1600" dirty="0">
                <a:effectLst/>
                <a:ea typeface="Calibri" panose="020F0502020204030204" pitchFamily="34" charset="0"/>
                <a:cs typeface="Arial" panose="020B0604020202020204" pitchFamily="34" charset="0"/>
              </a:rPr>
              <a:t>user-led organisation, with resources, text service and info line.</a:t>
            </a:r>
            <a:r>
              <a:rPr lang="en-GB" sz="1600" b="1" dirty="0">
                <a:effectLst/>
                <a:ea typeface="Calibri" panose="020F0502020204030204" pitchFamily="34" charset="0"/>
                <a:cs typeface="Arial" panose="020B0604020202020204" pitchFamily="34" charset="0"/>
              </a:rPr>
              <a:t>: 03444 775 774</a:t>
            </a:r>
            <a:r>
              <a:rPr lang="en-GB" sz="1600" b="1" dirty="0">
                <a:ea typeface="Calibri" panose="020F0502020204030204" pitchFamily="34" charset="0"/>
                <a:cs typeface="Times New Roman" panose="02020603050405020304" pitchFamily="18" charset="0"/>
              </a:rPr>
              <a:t> Website: </a:t>
            </a:r>
            <a:r>
              <a:rPr lang="en-GB" sz="1600" u="sng" dirty="0">
                <a:solidFill>
                  <a:srgbClr val="1F497D"/>
                </a:solidFill>
                <a:effectLst/>
                <a:ea typeface="Calibri" panose="020F0502020204030204" pitchFamily="34" charset="0"/>
                <a:cs typeface="Arial" panose="020B0604020202020204" pitchFamily="34" charset="0"/>
                <a:hlinkClick r:id="rId8"/>
              </a:rPr>
              <a:t>www.anxietyuk.org.uk</a:t>
            </a:r>
            <a:endParaRPr lang="en-GB" sz="1600" u="sng" dirty="0">
              <a:solidFill>
                <a:srgbClr val="1F497D"/>
              </a:solidFill>
              <a:effectLst/>
              <a:ea typeface="Calibri" panose="020F0502020204030204" pitchFamily="34" charset="0"/>
              <a:cs typeface="Arial" panose="020B0604020202020204" pitchFamily="34" charset="0"/>
            </a:endParaRPr>
          </a:p>
          <a:p>
            <a:pPr>
              <a:spcAft>
                <a:spcPts val="1000"/>
              </a:spcAft>
            </a:pPr>
            <a:r>
              <a:rPr lang="en-GB" sz="1600" b="1" dirty="0">
                <a:ea typeface="Calibri" panose="020F0502020204030204" pitchFamily="34" charset="0"/>
                <a:cs typeface="Arial" panose="020B0604020202020204" pitchFamily="34" charset="0"/>
              </a:rPr>
              <a:t>Sexual Assault and Rape Counselling </a:t>
            </a:r>
            <a:r>
              <a:rPr lang="en-GB" sz="1600" u="sng" dirty="0">
                <a:solidFill>
                  <a:srgbClr val="1F497D"/>
                </a:solidFill>
                <a:ea typeface="Calibri" panose="020F0502020204030204" pitchFamily="34" charset="0"/>
                <a:cs typeface="Arial" panose="020B0604020202020204" pitchFamily="34" charset="0"/>
              </a:rPr>
              <a:t>-  </a:t>
            </a:r>
            <a:r>
              <a:rPr lang="en-GB" sz="1600" u="sng" dirty="0">
                <a:solidFill>
                  <a:srgbClr val="1F497D"/>
                </a:solidFill>
                <a:ea typeface="Calibri" panose="020F0502020204030204" pitchFamily="34" charset="0"/>
                <a:cs typeface="Arial" panose="020B0604020202020204" pitchFamily="34" charset="0"/>
                <a:hlinkClick r:id="rId9"/>
              </a:rPr>
              <a:t>https://www.stmaryscentre.org</a:t>
            </a:r>
            <a:r>
              <a:rPr lang="en-GB" sz="1600" u="sng" dirty="0">
                <a:solidFill>
                  <a:srgbClr val="1F497D"/>
                </a:solidFill>
                <a:ea typeface="Calibri" panose="020F0502020204030204" pitchFamily="34" charset="0"/>
                <a:cs typeface="Arial" panose="020B0604020202020204" pitchFamily="34" charset="0"/>
              </a:rPr>
              <a:t> </a:t>
            </a:r>
          </a:p>
          <a:p>
            <a:pPr>
              <a:spcAft>
                <a:spcPts val="1000"/>
              </a:spcAft>
            </a:pPr>
            <a:r>
              <a:rPr lang="en-GB" sz="1600" b="1" dirty="0"/>
              <a:t>Domestic Violence and abusive relationships </a:t>
            </a:r>
            <a:r>
              <a:rPr lang="en-GB" sz="1600" b="1" u="sng" dirty="0"/>
              <a:t>–</a:t>
            </a:r>
            <a:r>
              <a:rPr lang="en-GB" sz="1600" b="1" dirty="0"/>
              <a:t> specialist counselling in schools 01942 311365 </a:t>
            </a:r>
            <a:r>
              <a:rPr lang="en-GB" sz="1600" b="1" dirty="0">
                <a:hlinkClick r:id="rId10"/>
              </a:rPr>
              <a:t>support@diasdvc.org</a:t>
            </a:r>
            <a:endParaRPr lang="en-GB" sz="1600" u="sng" dirty="0">
              <a:solidFill>
                <a:srgbClr val="1F497D"/>
              </a:solidFill>
              <a:effectLst/>
              <a:ea typeface="Calibri" panose="020F0502020204030204" pitchFamily="34" charset="0"/>
              <a:cs typeface="Arial" panose="020B0604020202020204" pitchFamily="34" charset="0"/>
            </a:endParaRPr>
          </a:p>
          <a:p>
            <a:pPr>
              <a:spcAft>
                <a:spcPts val="1000"/>
              </a:spcAft>
            </a:pPr>
            <a:r>
              <a:rPr lang="en-GB" sz="1600" b="1" dirty="0">
                <a:effectLst/>
                <a:ea typeface="Calibri" panose="020F0502020204030204" pitchFamily="34" charset="0"/>
                <a:cs typeface="Times New Roman" panose="02020603050405020304" pitchFamily="18" charset="0"/>
              </a:rPr>
              <a:t>Young Carers </a:t>
            </a:r>
            <a:r>
              <a:rPr lang="en-GB" sz="1600" dirty="0">
                <a:effectLst/>
                <a:ea typeface="Calibri" panose="020F0502020204030204" pitchFamily="34" charset="0"/>
                <a:cs typeface="Times New Roman" panose="02020603050405020304" pitchFamily="18" charset="0"/>
              </a:rPr>
              <a:t>– email </a:t>
            </a:r>
            <a:r>
              <a:rPr lang="en-GB" sz="1600" dirty="0">
                <a:effectLst/>
                <a:ea typeface="Calibri" panose="020F0502020204030204" pitchFamily="34" charset="0"/>
                <a:cs typeface="Times New Roman" panose="02020603050405020304" pitchFamily="18" charset="0"/>
                <a:hlinkClick r:id="rId11"/>
              </a:rPr>
              <a:t>info@walyc.org.uk</a:t>
            </a:r>
            <a:r>
              <a:rPr lang="en-GB" sz="1600" dirty="0">
                <a:effectLst/>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C19BEE32-8AEA-4B70-B07A-217D08AC465C}"/>
              </a:ext>
            </a:extLst>
          </p:cNvPr>
          <p:cNvPicPr>
            <a:picLocks noChangeAspect="1"/>
          </p:cNvPicPr>
          <p:nvPr/>
        </p:nvPicPr>
        <p:blipFill>
          <a:blip r:embed="rId12"/>
          <a:stretch>
            <a:fillRect/>
          </a:stretch>
        </p:blipFill>
        <p:spPr>
          <a:xfrm>
            <a:off x="188409" y="2147384"/>
            <a:ext cx="1059064" cy="1059064"/>
          </a:xfrm>
          <a:prstGeom prst="rect">
            <a:avLst/>
          </a:prstGeom>
          <a:effectLst>
            <a:glow rad="127000">
              <a:schemeClr val="accent1">
                <a:alpha val="85000"/>
              </a:schemeClr>
            </a:glow>
          </a:effectLst>
        </p:spPr>
      </p:pic>
      <p:pic>
        <p:nvPicPr>
          <p:cNvPr id="8" name="Picture 2" descr="S:\CAMHS\CAMHS.CSU.Shared\iThrive\Templates\Getting Help.png">
            <a:extLst>
              <a:ext uri="{FF2B5EF4-FFF2-40B4-BE49-F238E27FC236}">
                <a16:creationId xmlns:a16="http://schemas.microsoft.com/office/drawing/2014/main" id="{C084B0A2-9BF7-4A84-BE0C-6560566BE5F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88409" y="4058432"/>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74CBE21-0C2A-4BA8-BCAE-9586C5A95F8B}"/>
              </a:ext>
            </a:extLst>
          </p:cNvPr>
          <p:cNvCxnSpPr>
            <a:cxnSpLocks/>
          </p:cNvCxnSpPr>
          <p:nvPr/>
        </p:nvCxnSpPr>
        <p:spPr>
          <a:xfrm>
            <a:off x="1351711" y="-38100"/>
            <a:ext cx="0" cy="693420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2" descr="S:\CAMHS\CAMHS.CSU.Shared\iThrive\Templates\Thriving.png">
            <a:extLst>
              <a:ext uri="{FF2B5EF4-FFF2-40B4-BE49-F238E27FC236}">
                <a16:creationId xmlns:a16="http://schemas.microsoft.com/office/drawing/2014/main" id="{ED9CD7EC-0BB6-4BEE-AFF4-0932D9EA42F2}"/>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88409" y="238125"/>
            <a:ext cx="1059065" cy="1057276"/>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265D4-BFDD-408C-A922-5B31E7DF4CFA}"/>
              </a:ext>
            </a:extLst>
          </p:cNvPr>
          <p:cNvSpPr txBox="1"/>
          <p:nvPr/>
        </p:nvSpPr>
        <p:spPr>
          <a:xfrm>
            <a:off x="1432560" y="106892"/>
            <a:ext cx="10602278" cy="5771324"/>
          </a:xfrm>
          <a:prstGeom prst="rect">
            <a:avLst/>
          </a:prstGeom>
          <a:noFill/>
        </p:spPr>
        <p:txBody>
          <a:bodyPr wrap="square">
            <a:spAutoFit/>
          </a:bodyPr>
          <a:lstStyle/>
          <a:p>
            <a:pPr algn="ctr">
              <a:lnSpc>
                <a:spcPct val="115000"/>
              </a:lnSpc>
              <a:spcAft>
                <a:spcPts val="1000"/>
              </a:spcAft>
            </a:pPr>
            <a:r>
              <a:rPr lang="en-GB" b="1" u="sng" dirty="0">
                <a:effectLst/>
              </a:rPr>
              <a:t>Children &amp; Young People: Community Activities</a:t>
            </a:r>
          </a:p>
          <a:p>
            <a:pPr>
              <a:spcAft>
                <a:spcPts val="1200"/>
              </a:spcAft>
            </a:pPr>
            <a:r>
              <a:rPr lang="en-GB" sz="1600" b="1" dirty="0">
                <a:solidFill>
                  <a:srgbClr val="000000"/>
                </a:solidFill>
                <a:effectLst/>
                <a:ea typeface="Calibri" panose="020F0502020204030204" pitchFamily="34" charset="0"/>
              </a:rPr>
              <a:t>Groundwork </a:t>
            </a:r>
            <a:r>
              <a:rPr lang="en-GB" sz="1600" dirty="0">
                <a:solidFill>
                  <a:srgbClr val="000000"/>
                </a:solidFill>
                <a:effectLst/>
                <a:ea typeface="Calibri" panose="020F0502020204030204" pitchFamily="34" charset="0"/>
              </a:rPr>
              <a:t>is a local charity that helps change places and lives for thousands of people. </a:t>
            </a:r>
          </a:p>
          <a:p>
            <a:pPr>
              <a:spcAft>
                <a:spcPts val="1200"/>
              </a:spcAft>
            </a:pPr>
            <a:r>
              <a:rPr lang="en-GB" sz="1600" dirty="0">
                <a:solidFill>
                  <a:srgbClr val="000000"/>
                </a:solidFill>
                <a:ea typeface="Calibri" panose="020F0502020204030204" pitchFamily="34" charset="0"/>
              </a:rPr>
              <a:t>They</a:t>
            </a:r>
            <a:r>
              <a:rPr lang="en-GB" sz="1600" dirty="0">
                <a:solidFill>
                  <a:srgbClr val="000000"/>
                </a:solidFill>
                <a:effectLst/>
                <a:ea typeface="Calibri" panose="020F0502020204030204" pitchFamily="34" charset="0"/>
              </a:rPr>
              <a:t> have an excellent track record of supporting young people and adults to make life changing decisions to improve their life skills, employment opportunities and create better outcomes for the people </a:t>
            </a:r>
            <a:r>
              <a:rPr lang="en-GB" sz="1600" dirty="0">
                <a:solidFill>
                  <a:srgbClr val="000000"/>
                </a:solidFill>
                <a:ea typeface="Calibri" panose="020F0502020204030204" pitchFamily="34" charset="0"/>
              </a:rPr>
              <a:t>they </a:t>
            </a:r>
            <a:r>
              <a:rPr lang="en-GB" sz="1600" dirty="0">
                <a:solidFill>
                  <a:srgbClr val="000000"/>
                </a:solidFill>
                <a:effectLst/>
                <a:ea typeface="Calibri" panose="020F0502020204030204" pitchFamily="34" charset="0"/>
              </a:rPr>
              <a:t>support.</a:t>
            </a:r>
            <a:endParaRPr lang="en-GB" sz="1600" dirty="0">
              <a:effectLst/>
              <a:ea typeface="Calibri" panose="020F0502020204030204" pitchFamily="34" charset="0"/>
            </a:endParaRPr>
          </a:p>
          <a:p>
            <a:r>
              <a:rPr lang="en-GB" sz="1600" dirty="0">
                <a:ea typeface="Calibri" panose="020F0502020204030204" pitchFamily="34" charset="0"/>
              </a:rPr>
              <a:t>T</a:t>
            </a:r>
            <a:r>
              <a:rPr lang="en-GB" sz="1600" dirty="0">
                <a:solidFill>
                  <a:srgbClr val="000000"/>
                </a:solidFill>
                <a:ea typeface="Calibri" panose="020F0502020204030204" pitchFamily="34" charset="0"/>
              </a:rPr>
              <a:t>hey</a:t>
            </a:r>
            <a:r>
              <a:rPr lang="en-GB" sz="1600" dirty="0">
                <a:solidFill>
                  <a:srgbClr val="000000"/>
                </a:solidFill>
                <a:effectLst/>
                <a:ea typeface="Calibri" panose="020F0502020204030204" pitchFamily="34" charset="0"/>
              </a:rPr>
              <a:t> are currently looking to engage with enthusiastic </a:t>
            </a:r>
            <a:r>
              <a:rPr lang="en-GB" sz="1600" b="1" dirty="0">
                <a:solidFill>
                  <a:srgbClr val="000000"/>
                </a:solidFill>
                <a:effectLst/>
                <a:ea typeface="Calibri" panose="020F0502020204030204" pitchFamily="34" charset="0"/>
              </a:rPr>
              <a:t>young people aged 16-18 </a:t>
            </a:r>
            <a:r>
              <a:rPr lang="en-GB" sz="1600" dirty="0">
                <a:solidFill>
                  <a:srgbClr val="000000"/>
                </a:solidFill>
                <a:effectLst/>
                <a:ea typeface="Calibri" panose="020F0502020204030204" pitchFamily="34" charset="0"/>
              </a:rPr>
              <a:t>who want to make a difference in their local community by participating in a bespoke Traineeship programme. The Traineeship Programme gives individuals the </a:t>
            </a:r>
            <a:r>
              <a:rPr lang="en-GB" sz="1600" dirty="0">
                <a:solidFill>
                  <a:srgbClr val="000000"/>
                </a:solidFill>
                <a:ea typeface="Calibri" panose="020F0502020204030204" pitchFamily="34" charset="0"/>
              </a:rPr>
              <a:t>chance to gain skills, knowledge and experience that is needed to get an apprenticeship or job in a chosen career field. The programme will provide a meaningful work placement at an established local company, relevant to the career field the individual is interested in. </a:t>
            </a:r>
          </a:p>
          <a:p>
            <a:r>
              <a:rPr lang="en-GB" sz="1600" dirty="0">
                <a:solidFill>
                  <a:srgbClr val="201F1E"/>
                </a:solidFill>
                <a:effectLst/>
                <a:ea typeface="Calibri" panose="020F0502020204030204" pitchFamily="34" charset="0"/>
              </a:rPr>
              <a:t>  </a:t>
            </a:r>
            <a:endParaRPr lang="en-GB" sz="1600" dirty="0">
              <a:effectLst/>
              <a:ea typeface="Calibri" panose="020F0502020204030204" pitchFamily="34" charset="0"/>
            </a:endParaRPr>
          </a:p>
          <a:p>
            <a:r>
              <a:rPr lang="en-US" sz="1600" b="1" dirty="0">
                <a:solidFill>
                  <a:srgbClr val="000000"/>
                </a:solidFill>
                <a:effectLst/>
                <a:ea typeface="Calibri" panose="020F0502020204030204" pitchFamily="34" charset="0"/>
              </a:rPr>
              <a:t>What’s in it for the young person?</a:t>
            </a:r>
            <a:endParaRPr lang="en-GB" sz="16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000000"/>
                </a:solidFill>
                <a:ea typeface="Times New Roman" panose="02020603050405020304" pitchFamily="18" charset="0"/>
              </a:rPr>
              <a:t>Gain skills, knowledge and experience in a chosen career field </a:t>
            </a:r>
          </a:p>
          <a:p>
            <a:pPr marL="342900" lvl="0" indent="-342900">
              <a:buSzPts val="1000"/>
              <a:buFont typeface="Symbol" panose="05050102010706020507" pitchFamily="18" charset="2"/>
              <a:buChar char=""/>
              <a:tabLst>
                <a:tab pos="457200" algn="l"/>
              </a:tabLst>
            </a:pPr>
            <a:r>
              <a:rPr lang="en-GB" sz="1600" dirty="0">
                <a:solidFill>
                  <a:srgbClr val="000000"/>
                </a:solidFill>
                <a:ea typeface="Times New Roman" panose="02020603050405020304" pitchFamily="18" charset="0"/>
              </a:rPr>
              <a:t>Travel costs, bursaries and incentives are funded by Groundwork and college providers</a:t>
            </a:r>
          </a:p>
          <a:p>
            <a:pPr marL="342900" lvl="0" indent="-342900">
              <a:buSzPts val="1000"/>
              <a:buFont typeface="Symbol" panose="05050102010706020507" pitchFamily="18" charset="2"/>
              <a:buChar char=""/>
              <a:tabLst>
                <a:tab pos="457200" algn="l"/>
              </a:tabLst>
            </a:pPr>
            <a:r>
              <a:rPr lang="en-GB" sz="1600" dirty="0">
                <a:solidFill>
                  <a:srgbClr val="000000"/>
                </a:solidFill>
                <a:ea typeface="Times New Roman" panose="02020603050405020304" pitchFamily="18" charset="0"/>
              </a:rPr>
              <a:t>1:1 weekly mentor support is provided</a:t>
            </a:r>
          </a:p>
          <a:p>
            <a:pPr marL="342900" lvl="0" indent="-342900">
              <a:buSzPts val="1000"/>
              <a:buFont typeface="Symbol" panose="05050102010706020507" pitchFamily="18" charset="2"/>
              <a:buChar char=""/>
              <a:tabLst>
                <a:tab pos="457200" algn="l"/>
              </a:tabLst>
            </a:pPr>
            <a:r>
              <a:rPr lang="en-GB" sz="1600" dirty="0">
                <a:solidFill>
                  <a:srgbClr val="000000"/>
                </a:solidFill>
                <a:effectLst/>
                <a:ea typeface="Times New Roman" panose="02020603050405020304" pitchFamily="18" charset="0"/>
              </a:rPr>
              <a:t>Improve your mental health and wellbeing </a:t>
            </a:r>
          </a:p>
          <a:p>
            <a:pPr marL="342900" lvl="0" indent="-342900">
              <a:buSzPts val="1000"/>
              <a:buFont typeface="Symbol" panose="05050102010706020507" pitchFamily="18" charset="2"/>
              <a:buChar char=""/>
              <a:tabLst>
                <a:tab pos="457200" algn="l"/>
              </a:tabLst>
            </a:pPr>
            <a:r>
              <a:rPr lang="en-GB" sz="1600" dirty="0">
                <a:solidFill>
                  <a:srgbClr val="000000"/>
                </a:solidFill>
                <a:effectLst/>
                <a:ea typeface="Times New Roman" panose="02020603050405020304" pitchFamily="18" charset="0"/>
              </a:rPr>
              <a:t>Improve life skills and make new friends</a:t>
            </a:r>
            <a:endParaRPr lang="en-GB" sz="1600" dirty="0">
              <a:solidFill>
                <a:srgbClr val="000000"/>
              </a:solidFill>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600" dirty="0">
                <a:solidFill>
                  <a:srgbClr val="000000"/>
                </a:solidFill>
                <a:effectLst/>
                <a:ea typeface="Times New Roman" panose="02020603050405020304" pitchFamily="18" charset="0"/>
              </a:rPr>
              <a:t>Make a difference in their local community </a:t>
            </a:r>
          </a:p>
          <a:p>
            <a:pPr marL="342900" lvl="0" indent="-342900">
              <a:buSzPts val="1000"/>
              <a:buFont typeface="Symbol" panose="05050102010706020507" pitchFamily="18" charset="2"/>
              <a:buChar char=""/>
              <a:tabLst>
                <a:tab pos="457200" algn="l"/>
              </a:tabLst>
            </a:pPr>
            <a:endParaRPr lang="en-GB" sz="1600" b="1" dirty="0">
              <a:solidFill>
                <a:srgbClr val="000000"/>
              </a:solidFill>
              <a:ea typeface="Calibri" panose="020F0502020204030204" pitchFamily="34" charset="0"/>
            </a:endParaRPr>
          </a:p>
          <a:p>
            <a:pPr lvl="0">
              <a:buSzPts val="1000"/>
              <a:tabLst>
                <a:tab pos="457200" algn="l"/>
              </a:tabLst>
            </a:pPr>
            <a:r>
              <a:rPr lang="en-GB" sz="1600" b="1" dirty="0">
                <a:solidFill>
                  <a:srgbClr val="000000"/>
                </a:solidFill>
                <a:effectLst/>
                <a:ea typeface="Calibri" panose="020F0502020204030204" pitchFamily="34" charset="0"/>
              </a:rPr>
              <a:t>If you are interested, please contact Laura Swindell</a:t>
            </a:r>
          </a:p>
          <a:p>
            <a:pPr lvl="0">
              <a:buSzPts val="1000"/>
              <a:tabLst>
                <a:tab pos="457200" algn="l"/>
              </a:tabLst>
            </a:pPr>
            <a:r>
              <a:rPr lang="en-GB" sz="1600" b="1" dirty="0">
                <a:solidFill>
                  <a:srgbClr val="000000"/>
                </a:solidFill>
                <a:ea typeface="Calibri" panose="020F0502020204030204" pitchFamily="34" charset="0"/>
              </a:rPr>
              <a:t>Email:</a:t>
            </a:r>
            <a:r>
              <a:rPr lang="en-GB" sz="1600" b="1" dirty="0">
                <a:solidFill>
                  <a:srgbClr val="000000"/>
                </a:solidFill>
                <a:effectLst/>
                <a:ea typeface="Calibri" panose="020F0502020204030204" pitchFamily="34" charset="0"/>
              </a:rPr>
              <a:t> </a:t>
            </a:r>
            <a:r>
              <a:rPr lang="en-GB" sz="1600" u="sng" dirty="0">
                <a:hlinkClick r:id="rId2"/>
              </a:rPr>
              <a:t>Laura.Swindell@groundwork.org.uk</a:t>
            </a:r>
            <a:r>
              <a:rPr lang="en-GB" sz="1600" u="sng" dirty="0"/>
              <a:t> </a:t>
            </a:r>
            <a:endParaRPr lang="en-GB" sz="1200" u="sng" dirty="0">
              <a:cs typeface="Times New Roman" panose="02020603050405020304" pitchFamily="18" charset="0"/>
            </a:endParaRPr>
          </a:p>
          <a:p>
            <a:pPr lvl="0">
              <a:buSzPts val="1000"/>
              <a:tabLst>
                <a:tab pos="457200" algn="l"/>
              </a:tabLst>
            </a:pPr>
            <a:r>
              <a:rPr lang="en-GB" sz="1600" b="1" dirty="0">
                <a:solidFill>
                  <a:srgbClr val="000000"/>
                </a:solidFill>
              </a:rPr>
              <a:t>Contact: </a:t>
            </a:r>
            <a:r>
              <a:rPr lang="en-GB" sz="1600" dirty="0">
                <a:solidFill>
                  <a:srgbClr val="000000"/>
                </a:solidFill>
              </a:rPr>
              <a:t>07715629928</a:t>
            </a:r>
            <a:endParaRPr lang="en-GB" sz="1600" b="1" dirty="0">
              <a:solidFill>
                <a:srgbClr val="000000"/>
              </a:solidFill>
            </a:endParaRPr>
          </a:p>
        </p:txBody>
      </p:sp>
      <p:pic>
        <p:nvPicPr>
          <p:cNvPr id="8" name="Picture 2" descr="S:\CAMHS\CAMHS.CSU.Shared\iThrive\Templates\Getting Help.png">
            <a:extLst>
              <a:ext uri="{FF2B5EF4-FFF2-40B4-BE49-F238E27FC236}">
                <a16:creationId xmlns:a16="http://schemas.microsoft.com/office/drawing/2014/main" id="{25A46094-D6EF-4A78-A5F0-F6B7BEE297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7162" y="4223331"/>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F85AADD-9CAD-475C-9D4B-67A2D1924FF6}"/>
              </a:ext>
            </a:extLst>
          </p:cNvPr>
          <p:cNvPicPr>
            <a:picLocks noChangeAspect="1"/>
          </p:cNvPicPr>
          <p:nvPr/>
        </p:nvPicPr>
        <p:blipFill>
          <a:blip r:embed="rId4"/>
          <a:stretch>
            <a:fillRect/>
          </a:stretch>
        </p:blipFill>
        <p:spPr>
          <a:xfrm>
            <a:off x="157162" y="2369936"/>
            <a:ext cx="1059064" cy="1059064"/>
          </a:xfrm>
          <a:prstGeom prst="rect">
            <a:avLst/>
          </a:prstGeom>
          <a:effectLst>
            <a:glow rad="127000">
              <a:schemeClr val="accent1">
                <a:alpha val="85000"/>
              </a:schemeClr>
            </a:glow>
          </a:effectLst>
        </p:spPr>
      </p:pic>
      <p:cxnSp>
        <p:nvCxnSpPr>
          <p:cNvPr id="11" name="Straight Connector 10">
            <a:extLst>
              <a:ext uri="{FF2B5EF4-FFF2-40B4-BE49-F238E27FC236}">
                <a16:creationId xmlns:a16="http://schemas.microsoft.com/office/drawing/2014/main" id="{E490B04E-B66A-415E-920D-3658D0A1F1D8}"/>
              </a:ext>
            </a:extLst>
          </p:cNvPr>
          <p:cNvCxnSpPr>
            <a:cxnSpLocks/>
          </p:cNvCxnSpPr>
          <p:nvPr/>
        </p:nvCxnSpPr>
        <p:spPr>
          <a:xfrm>
            <a:off x="1361236"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Picture 2" descr="S:\CAMHS\CAMHS.CSU.Shared\iThrive\Templates\Thriving.png">
            <a:extLst>
              <a:ext uri="{FF2B5EF4-FFF2-40B4-BE49-F238E27FC236}">
                <a16:creationId xmlns:a16="http://schemas.microsoft.com/office/drawing/2014/main" id="{3D184509-6911-4A50-B969-3ECD8558AD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0431" y="422477"/>
            <a:ext cx="1155080" cy="115312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person, outdoor, pointing&#10;&#10;Description automatically generated">
            <a:extLst>
              <a:ext uri="{FF2B5EF4-FFF2-40B4-BE49-F238E27FC236}">
                <a16:creationId xmlns:a16="http://schemas.microsoft.com/office/drawing/2014/main" id="{8F3EC9D7-229A-41D9-993F-A629AAEEE8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7584" y="4719081"/>
            <a:ext cx="2535316" cy="1900794"/>
          </a:xfrm>
          <a:prstGeom prst="rect">
            <a:avLst/>
          </a:prstGeom>
        </p:spPr>
      </p:pic>
    </p:spTree>
    <p:extLst>
      <p:ext uri="{BB962C8B-B14F-4D97-AF65-F5344CB8AC3E}">
        <p14:creationId xmlns:p14="http://schemas.microsoft.com/office/powerpoint/2010/main" val="39211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265D4-BFDD-408C-A922-5B31E7DF4CFA}"/>
              </a:ext>
            </a:extLst>
          </p:cNvPr>
          <p:cNvSpPr txBox="1"/>
          <p:nvPr/>
        </p:nvSpPr>
        <p:spPr>
          <a:xfrm>
            <a:off x="1432560" y="106892"/>
            <a:ext cx="10602278" cy="8213852"/>
          </a:xfrm>
          <a:prstGeom prst="rect">
            <a:avLst/>
          </a:prstGeom>
          <a:noFill/>
        </p:spPr>
        <p:txBody>
          <a:bodyPr wrap="square">
            <a:spAutoFit/>
          </a:bodyPr>
          <a:lstStyle/>
          <a:p>
            <a:pPr algn="ctr">
              <a:lnSpc>
                <a:spcPct val="115000"/>
              </a:lnSpc>
              <a:spcAft>
                <a:spcPts val="1000"/>
              </a:spcAft>
            </a:pPr>
            <a:r>
              <a:rPr lang="en-GB" b="1" u="sng" dirty="0">
                <a:effectLst/>
              </a:rPr>
              <a:t>Children &amp; Young People: Community Activities</a:t>
            </a:r>
          </a:p>
          <a:p>
            <a:r>
              <a:rPr lang="en-US" sz="1600" b="1" u="sng" dirty="0">
                <a:effectLst/>
              </a:rPr>
              <a:t>Wigan Youth Zone</a:t>
            </a:r>
            <a:r>
              <a:rPr lang="en-GB" sz="1600" b="1" u="sng" dirty="0"/>
              <a:t> </a:t>
            </a:r>
            <a:r>
              <a:rPr lang="en-GB" sz="1600" b="1" dirty="0"/>
              <a:t>- </a:t>
            </a:r>
            <a:r>
              <a:rPr lang="en-US" sz="1600" dirty="0">
                <a:effectLst/>
              </a:rPr>
              <a:t>At Wigan Youth Zone, they aim to provide the best possible experience and outcomes for young people in a fun, supportive, safe, inclusive and positive environment. </a:t>
            </a:r>
            <a:r>
              <a:rPr lang="en-GB" sz="1600" dirty="0">
                <a:effectLst/>
              </a:rPr>
              <a:t>Wigan Youth Zone is a purpose built, state-of-the-art youth facility in Wigan town centre which opened in June 2013. It offers young people from across Wigan the opportunity to meet friends, have new experiences, learn new skills and access the support they need to develop and achieve their potential.</a:t>
            </a:r>
          </a:p>
          <a:p>
            <a:endParaRPr lang="en-GB" sz="1600" dirty="0">
              <a:effectLst/>
            </a:endParaRPr>
          </a:p>
          <a:p>
            <a:r>
              <a:rPr lang="en-GB" sz="1600" dirty="0">
                <a:effectLst/>
              </a:rPr>
              <a:t>The Youth Zone is open to all young people across Wigan aged from 8 to 19, striving to offer something for everyone, regardless of their interests or abilities. With almost 15 dedicated areas to choose from including our four 40-metre floodlit football pitches, art room, music room and climbing wall – there’s something for everyone here at Wigan Youth Zone. Website: </a:t>
            </a:r>
            <a:r>
              <a:rPr lang="en-GB" sz="1600" dirty="0">
                <a:effectLst/>
                <a:hlinkClick r:id="rId2"/>
              </a:rPr>
              <a:t>https://www.wiganyouthzone.org/young-people/</a:t>
            </a:r>
            <a:r>
              <a:rPr lang="en-GB" sz="1600" dirty="0"/>
              <a:t>   </a:t>
            </a:r>
            <a:r>
              <a:rPr lang="en-GB" sz="1600" dirty="0">
                <a:effectLst/>
              </a:rPr>
              <a:t>Contact: Sikander Ali – Youth Work Manager </a:t>
            </a:r>
            <a:r>
              <a:rPr lang="en-GB" sz="1600" dirty="0" err="1">
                <a:effectLst/>
              </a:rPr>
              <a:t>tel</a:t>
            </a:r>
            <a:r>
              <a:rPr lang="en-GB" sz="1600" dirty="0">
                <a:effectLst/>
              </a:rPr>
              <a:t>: 01942 612061</a:t>
            </a:r>
            <a:br>
              <a:rPr lang="en-GB" sz="1600" dirty="0">
                <a:effectLst/>
              </a:rPr>
            </a:br>
            <a:r>
              <a:rPr lang="en-GB" sz="1600" dirty="0">
                <a:effectLst/>
                <a:hlinkClick r:id="rId3"/>
              </a:rPr>
              <a:t>sikander.ali@wiganyouthzone.org</a:t>
            </a:r>
            <a:endParaRPr lang="en-GB" sz="1600" dirty="0">
              <a:effectLst/>
            </a:endParaRPr>
          </a:p>
          <a:p>
            <a:pPr>
              <a:lnSpc>
                <a:spcPct val="115000"/>
              </a:lnSpc>
              <a:spcAft>
                <a:spcPts val="1000"/>
              </a:spcAft>
            </a:pPr>
            <a:r>
              <a:rPr lang="en-GB" sz="1600" u="none" strike="noStrike" dirty="0">
                <a:effectLst/>
              </a:rPr>
              <a:t> </a:t>
            </a:r>
            <a:endParaRPr lang="en-GB" sz="1600" strike="noStrike" dirty="0"/>
          </a:p>
          <a:p>
            <a:pPr>
              <a:lnSpc>
                <a:spcPct val="115000"/>
              </a:lnSpc>
              <a:spcAft>
                <a:spcPts val="1000"/>
              </a:spcAft>
            </a:pPr>
            <a:r>
              <a:rPr lang="en-GB" sz="1600" b="1" u="sng" dirty="0"/>
              <a:t>Children's community CAFÉ </a:t>
            </a:r>
            <a:r>
              <a:rPr lang="en-GB" sz="1600" dirty="0"/>
              <a:t>- Coming soon!– Based at Leigh college </a:t>
            </a:r>
          </a:p>
          <a:p>
            <a:r>
              <a:rPr lang="en-GB" sz="1600" dirty="0">
                <a:solidFill>
                  <a:srgbClr val="000000"/>
                </a:solidFill>
                <a:effectLst/>
                <a:latin typeface="Calibri" panose="020F0502020204030204" pitchFamily="34" charset="0"/>
                <a:ea typeface="Times New Roman" panose="02020603050405020304" pitchFamily="18" charset="0"/>
              </a:rPr>
              <a:t>Each year the Prince’s Trust Team Programme helps thousands of young people to get their lives back on track. Getting involved with the Prince’s Trust Team Programme will help young people to build motivation, confidence and allow them to develop new skills whilst </a:t>
            </a:r>
            <a:r>
              <a:rPr lang="en-GB" sz="1600" dirty="0">
                <a:solidFill>
                  <a:srgbClr val="201F1E"/>
                </a:solidFill>
                <a:effectLst/>
                <a:latin typeface="Calibri" panose="020F0502020204030204" pitchFamily="34" charset="0"/>
                <a:ea typeface="Times New Roman" panose="02020603050405020304" pitchFamily="18" charset="0"/>
              </a:rPr>
              <a:t>gaining qualifications, work experience and improving their futures.</a:t>
            </a:r>
            <a:endParaRPr lang="en-GB" sz="1600" dirty="0">
              <a:effectLst/>
              <a:latin typeface="Calibri" panose="020F0502020204030204" pitchFamily="34" charset="0"/>
              <a:ea typeface="Calibri" panose="020F0502020204030204" pitchFamily="34" charset="0"/>
            </a:endParaRPr>
          </a:p>
          <a:p>
            <a:r>
              <a:rPr lang="en-GB" sz="1600" dirty="0">
                <a:solidFill>
                  <a:srgbClr val="000000"/>
                </a:solidFill>
                <a:effectLst/>
                <a:latin typeface="Calibri" panose="020F0502020204030204" pitchFamily="34" charset="0"/>
                <a:ea typeface="Times New Roman" panose="02020603050405020304" pitchFamily="18" charset="0"/>
              </a:rPr>
              <a:t> </a:t>
            </a:r>
            <a:endParaRPr lang="en-GB" sz="1600" dirty="0">
              <a:effectLst/>
              <a:latin typeface="Calibri" panose="020F0502020204030204" pitchFamily="34" charset="0"/>
              <a:ea typeface="Calibri" panose="020F0502020204030204" pitchFamily="34" charset="0"/>
            </a:endParaRPr>
          </a:p>
          <a:p>
            <a:r>
              <a:rPr lang="en-GB" sz="1600" b="1" u="sng" dirty="0">
                <a:solidFill>
                  <a:srgbClr val="201F1E"/>
                </a:solidFill>
                <a:effectLst/>
                <a:latin typeface="Calibri" panose="020F0502020204030204" pitchFamily="34" charset="0"/>
                <a:ea typeface="Times New Roman" panose="02020603050405020304" pitchFamily="18" charset="0"/>
              </a:rPr>
              <a:t>Princes Trust </a:t>
            </a:r>
            <a:r>
              <a:rPr lang="en-GB" sz="1600" dirty="0">
                <a:solidFill>
                  <a:srgbClr val="201F1E"/>
                </a:solidFill>
                <a:effectLst/>
                <a:latin typeface="Calibri" panose="020F0502020204030204" pitchFamily="34" charset="0"/>
                <a:ea typeface="Times New Roman" panose="02020603050405020304" pitchFamily="18" charset="0"/>
              </a:rPr>
              <a:t>Contact details </a:t>
            </a:r>
            <a:r>
              <a:rPr lang="en-GB" sz="1600" u="sng" dirty="0">
                <a:solidFill>
                  <a:srgbClr val="201F1E"/>
                </a:solidFill>
                <a:effectLst/>
                <a:latin typeface="Calibri" panose="020F0502020204030204" pitchFamily="34" charset="0"/>
                <a:ea typeface="Times New Roman" panose="02020603050405020304" pitchFamily="18" charset="0"/>
                <a:hlinkClick r:id="rId4"/>
              </a:rPr>
              <a:t>fiona.winstanley@groundwork.org.uk</a:t>
            </a:r>
            <a:r>
              <a:rPr lang="en-GB" sz="1600" dirty="0">
                <a:solidFill>
                  <a:srgbClr val="201F1E"/>
                </a:solidFill>
                <a:effectLst/>
                <a:latin typeface="Calibri" panose="020F0502020204030204" pitchFamily="34" charset="0"/>
                <a:ea typeface="Times New Roman" panose="02020603050405020304" pitchFamily="18" charset="0"/>
              </a:rPr>
              <a:t> 07713565442/ 07740546152</a:t>
            </a:r>
            <a:r>
              <a:rPr lang="en-GB" sz="1600" dirty="0">
                <a:latin typeface="Calibri" panose="020F0502020204030204" pitchFamily="34" charset="0"/>
                <a:ea typeface="Times New Roman" panose="02020603050405020304" pitchFamily="18" charset="0"/>
              </a:rPr>
              <a:t> </a:t>
            </a:r>
            <a:r>
              <a:rPr lang="en-GB" sz="1600" u="sng" dirty="0">
                <a:solidFill>
                  <a:srgbClr val="201F1E"/>
                </a:solidFill>
                <a:effectLst/>
                <a:latin typeface="Calibri" panose="020F0502020204030204" pitchFamily="34" charset="0"/>
                <a:ea typeface="Times New Roman" panose="02020603050405020304" pitchFamily="18" charset="0"/>
                <a:hlinkClick r:id="rId5"/>
              </a:rPr>
              <a:t>Prince’s Trust Team Programme | Groundwork</a:t>
            </a:r>
            <a:endParaRPr lang="en-GB" sz="1600" dirty="0">
              <a:effectLst/>
              <a:latin typeface="Calibri" panose="020F0502020204030204" pitchFamily="34" charset="0"/>
              <a:ea typeface="Calibri" panose="020F0502020204030204" pitchFamily="34" charset="0"/>
            </a:endParaRPr>
          </a:p>
          <a:p>
            <a:pPr>
              <a:lnSpc>
                <a:spcPct val="115000"/>
              </a:lnSpc>
              <a:spcAft>
                <a:spcPts val="1000"/>
              </a:spcAft>
            </a:pPr>
            <a:endParaRPr lang="en-GB" sz="1600" dirty="0"/>
          </a:p>
          <a:p>
            <a:pPr>
              <a:lnSpc>
                <a:spcPct val="115000"/>
              </a:lnSpc>
              <a:spcAft>
                <a:spcPts val="1000"/>
              </a:spcAft>
            </a:pPr>
            <a:r>
              <a:rPr lang="en-GB" sz="1600" b="1" u="sng" dirty="0"/>
              <a:t>Get Fit for Free - </a:t>
            </a:r>
            <a:r>
              <a:rPr lang="en-GB" sz="1600" dirty="0"/>
              <a:t>The secret to getting fit for free is to use every opportunity to be active</a:t>
            </a:r>
            <a:endParaRPr lang="en-GB" sz="1600" b="1" u="sng" dirty="0"/>
          </a:p>
          <a:p>
            <a:pPr>
              <a:lnSpc>
                <a:spcPct val="115000"/>
              </a:lnSpc>
              <a:spcAft>
                <a:spcPts val="1000"/>
              </a:spcAft>
            </a:pPr>
            <a:r>
              <a:rPr lang="en-GB" sz="1600" dirty="0">
                <a:hlinkClick r:id="rId6"/>
              </a:rPr>
              <a:t>https://www.nhs.uk/live-well/exercise/free-fitness-ideas/</a:t>
            </a:r>
            <a:endParaRPr lang="en-GB" sz="1600" dirty="0"/>
          </a:p>
          <a:p>
            <a:pPr>
              <a:lnSpc>
                <a:spcPct val="115000"/>
              </a:lnSpc>
              <a:spcAft>
                <a:spcPts val="1000"/>
              </a:spcAft>
            </a:pPr>
            <a:endParaRPr lang="en-GB" sz="1600" u="sng" dirty="0">
              <a:effectLst/>
            </a:endParaRPr>
          </a:p>
          <a:p>
            <a:pPr>
              <a:lnSpc>
                <a:spcPct val="115000"/>
              </a:lnSpc>
              <a:spcAft>
                <a:spcPts val="1000"/>
              </a:spcAft>
            </a:pPr>
            <a:endParaRPr lang="en-GB" sz="1600" u="sng" dirty="0">
              <a:effectLst/>
            </a:endParaRPr>
          </a:p>
          <a:p>
            <a:pPr>
              <a:lnSpc>
                <a:spcPct val="115000"/>
              </a:lnSpc>
              <a:spcAft>
                <a:spcPts val="1000"/>
              </a:spcAft>
            </a:pPr>
            <a:endParaRPr lang="en-GB" sz="1400" dirty="0">
              <a:effectLst/>
              <a:ea typeface="Calibri" panose="020F0502020204030204" pitchFamily="34" charset="0"/>
              <a:cs typeface="Times New Roman" panose="02020603050405020304" pitchFamily="18" charset="0"/>
            </a:endParaRPr>
          </a:p>
          <a:p>
            <a:pPr>
              <a:lnSpc>
                <a:spcPct val="115000"/>
              </a:lnSpc>
              <a:spcAft>
                <a:spcPts val="1000"/>
              </a:spcAft>
            </a:pPr>
            <a:endParaRPr lang="en-GB" sz="1400" dirty="0">
              <a:effectLst/>
            </a:endParaRPr>
          </a:p>
        </p:txBody>
      </p:sp>
      <p:pic>
        <p:nvPicPr>
          <p:cNvPr id="8" name="Picture 2" descr="S:\CAMHS\CAMHS.CSU.Shared\iThrive\Templates\Getting Help.png">
            <a:extLst>
              <a:ext uri="{FF2B5EF4-FFF2-40B4-BE49-F238E27FC236}">
                <a16:creationId xmlns:a16="http://schemas.microsoft.com/office/drawing/2014/main" id="{25A46094-D6EF-4A78-A5F0-F6B7BEE297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57162" y="4223331"/>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F85AADD-9CAD-475C-9D4B-67A2D1924FF6}"/>
              </a:ext>
            </a:extLst>
          </p:cNvPr>
          <p:cNvPicPr>
            <a:picLocks noChangeAspect="1"/>
          </p:cNvPicPr>
          <p:nvPr/>
        </p:nvPicPr>
        <p:blipFill>
          <a:blip r:embed="rId8"/>
          <a:stretch>
            <a:fillRect/>
          </a:stretch>
        </p:blipFill>
        <p:spPr>
          <a:xfrm>
            <a:off x="157162" y="2369936"/>
            <a:ext cx="1059064" cy="1059064"/>
          </a:xfrm>
          <a:prstGeom prst="rect">
            <a:avLst/>
          </a:prstGeom>
          <a:effectLst>
            <a:glow rad="127000">
              <a:schemeClr val="accent1">
                <a:alpha val="85000"/>
              </a:schemeClr>
            </a:glow>
          </a:effectLst>
        </p:spPr>
      </p:pic>
      <p:cxnSp>
        <p:nvCxnSpPr>
          <p:cNvPr id="11" name="Straight Connector 10">
            <a:extLst>
              <a:ext uri="{FF2B5EF4-FFF2-40B4-BE49-F238E27FC236}">
                <a16:creationId xmlns:a16="http://schemas.microsoft.com/office/drawing/2014/main" id="{E490B04E-B66A-415E-920D-3658D0A1F1D8}"/>
              </a:ext>
            </a:extLst>
          </p:cNvPr>
          <p:cNvCxnSpPr>
            <a:cxnSpLocks/>
          </p:cNvCxnSpPr>
          <p:nvPr/>
        </p:nvCxnSpPr>
        <p:spPr>
          <a:xfrm>
            <a:off x="1361236"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Picture 2" descr="S:\CAMHS\CAMHS.CSU.Shared\iThrive\Templates\Thriving.png">
            <a:extLst>
              <a:ext uri="{FF2B5EF4-FFF2-40B4-BE49-F238E27FC236}">
                <a16:creationId xmlns:a16="http://schemas.microsoft.com/office/drawing/2014/main" id="{3D184509-6911-4A50-B969-3ECD8558AD7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10431" y="422477"/>
            <a:ext cx="1155080" cy="115312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5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MHS\CAMHS.CSU.Shared\iThrive\Templates\Getting Help.png">
            <a:extLst>
              <a:ext uri="{FF2B5EF4-FFF2-40B4-BE49-F238E27FC236}">
                <a16:creationId xmlns:a16="http://schemas.microsoft.com/office/drawing/2014/main" id="{76ADA3FE-00E2-49C7-BC89-3722C9F11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175" y="2381798"/>
            <a:ext cx="1162627" cy="1160662"/>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D644637-51EB-4D0C-8CF4-286695A99546}"/>
              </a:ext>
            </a:extLst>
          </p:cNvPr>
          <p:cNvSpPr txBox="1"/>
          <p:nvPr/>
        </p:nvSpPr>
        <p:spPr>
          <a:xfrm>
            <a:off x="1530966" y="61566"/>
            <a:ext cx="10098918" cy="5796459"/>
          </a:xfrm>
          <a:prstGeom prst="rect">
            <a:avLst/>
          </a:prstGeom>
          <a:noFill/>
        </p:spPr>
        <p:txBody>
          <a:bodyPr wrap="square">
            <a:spAutoFit/>
          </a:bodyPr>
          <a:lstStyle/>
          <a:p>
            <a:pPr algn="ctr"/>
            <a:r>
              <a:rPr lang="en-GB" b="1" u="sng" dirty="0">
                <a:effectLst/>
              </a:rPr>
              <a:t>Think Wellbeing : Psychological Therapies </a:t>
            </a:r>
          </a:p>
          <a:p>
            <a:endParaRPr lang="en-GB" sz="1600" dirty="0">
              <a:effectLst/>
            </a:endParaRPr>
          </a:p>
          <a:p>
            <a:r>
              <a:rPr lang="en-GB" sz="1600" b="1" u="sng" dirty="0">
                <a:effectLst/>
              </a:rPr>
              <a:t>Think Wellbeing </a:t>
            </a:r>
            <a:r>
              <a:rPr lang="en-GB" sz="1600" dirty="0">
                <a:effectLst/>
              </a:rPr>
              <a:t>offers free NHS therapy for people registered with a Wigan GP with common mental health problems like anxiety or depression, to help you change the way you feel by changing the way you think.</a:t>
            </a:r>
            <a:br>
              <a:rPr lang="en-GB" sz="1600" dirty="0">
                <a:effectLst/>
              </a:rPr>
            </a:br>
            <a:endParaRPr lang="en-GB" sz="1600" dirty="0">
              <a:effectLst/>
            </a:endParaRPr>
          </a:p>
          <a:p>
            <a:r>
              <a:rPr lang="en-GB" sz="1600" b="1" dirty="0">
                <a:effectLst/>
              </a:rPr>
              <a:t>Who is our service for?</a:t>
            </a:r>
          </a:p>
          <a:p>
            <a:r>
              <a:rPr lang="en-GB" sz="1600" dirty="0">
                <a:effectLst/>
              </a:rPr>
              <a:t>Our service is for </a:t>
            </a:r>
            <a:r>
              <a:rPr lang="en-GB" sz="1600" dirty="0"/>
              <a:t>young people</a:t>
            </a:r>
            <a:r>
              <a:rPr lang="en-GB" sz="1600" dirty="0">
                <a:effectLst/>
              </a:rPr>
              <a:t> age 16+ with common mental health problems like mild to moderate depression, anxiety and stress. We can help with other problems like panic attacks, phobias and post traumatic stress disorder. </a:t>
            </a:r>
          </a:p>
          <a:p>
            <a:endParaRPr lang="en-GB" sz="1600" dirty="0">
              <a:effectLst/>
            </a:endParaRPr>
          </a:p>
          <a:p>
            <a:r>
              <a:rPr lang="en-GB" sz="1600" dirty="0">
                <a:effectLst/>
              </a:rPr>
              <a:t>We are also able to help if you're experiencing symptoms of low mood, anxiety or depression linked to a long term physical health condition, pregnancy or being a primary carer for an infant under the age of two. </a:t>
            </a:r>
            <a:br>
              <a:rPr lang="en-GB" sz="1600" dirty="0">
                <a:effectLst/>
              </a:rPr>
            </a:br>
            <a:endParaRPr lang="en-GB" sz="1600" dirty="0">
              <a:effectLst/>
            </a:endParaRPr>
          </a:p>
          <a:p>
            <a:r>
              <a:rPr lang="en-GB" sz="1600" b="1" dirty="0"/>
              <a:t>Self refer</a:t>
            </a:r>
            <a:r>
              <a:rPr lang="en-GB" sz="1600" dirty="0"/>
              <a:t>: Tel: 01942 264 051</a:t>
            </a:r>
          </a:p>
          <a:p>
            <a:r>
              <a:rPr lang="en-GB" sz="1600" dirty="0">
                <a:hlinkClick r:id="rId3">
                  <a:extLst>
                    <a:ext uri="{A12FA001-AC4F-418D-AE19-62706E023703}">
                      <ahyp:hlinkClr xmlns:ahyp="http://schemas.microsoft.com/office/drawing/2018/hyperlinkcolor" val="tx"/>
                    </a:ext>
                  </a:extLst>
                </a:hlinkClick>
              </a:rPr>
              <a:t>https://www.nwbh.nhs.uk/think-wellbeing-wigan</a:t>
            </a:r>
            <a:endParaRPr lang="en-GB" sz="1600" dirty="0"/>
          </a:p>
          <a:p>
            <a:r>
              <a:rPr lang="en-GB" sz="1600" dirty="0">
                <a:effectLst/>
              </a:rPr>
              <a:t>You must be registered with a Wigan GP to access our service.</a:t>
            </a:r>
          </a:p>
          <a:p>
            <a:pPr>
              <a:spcAft>
                <a:spcPts val="1000"/>
              </a:spcAft>
            </a:pPr>
            <a:endParaRPr lang="en-GB" sz="1600" dirty="0">
              <a:effectLst/>
              <a:ea typeface="Times New Roman" panose="02020603050405020304" pitchFamily="18" charset="0"/>
              <a:cs typeface="Calibri" panose="020F0502020204030204" pitchFamily="34" charset="0"/>
            </a:endParaRPr>
          </a:p>
          <a:p>
            <a:pPr>
              <a:spcAft>
                <a:spcPts val="1000"/>
              </a:spcAft>
            </a:pPr>
            <a:r>
              <a:rPr lang="en-GB" sz="1600" b="1" u="sng" dirty="0">
                <a:effectLst/>
                <a:ea typeface="Times New Roman" panose="02020603050405020304" pitchFamily="18" charset="0"/>
                <a:cs typeface="Calibri" panose="020F0502020204030204" pitchFamily="34" charset="0"/>
              </a:rPr>
              <a:t>Think Wellbeing </a:t>
            </a:r>
            <a:r>
              <a:rPr lang="en-GB" sz="1600" b="1" u="sng" dirty="0" err="1">
                <a:effectLst/>
                <a:ea typeface="Times New Roman" panose="02020603050405020304" pitchFamily="18" charset="0"/>
                <a:cs typeface="Calibri" panose="020F0502020204030204" pitchFamily="34" charset="0"/>
              </a:rPr>
              <a:t>Silvercloud</a:t>
            </a:r>
            <a:r>
              <a:rPr lang="en-GB" sz="1600" b="1" u="sng" dirty="0">
                <a:ea typeface="Times New Roman" panose="02020603050405020304" pitchFamily="18" charset="0"/>
              </a:rPr>
              <a:t> </a:t>
            </a:r>
            <a:r>
              <a:rPr lang="en-GB" sz="1600" dirty="0">
                <a:ea typeface="Times New Roman" panose="02020603050405020304" pitchFamily="18" charset="0"/>
              </a:rPr>
              <a:t>-</a:t>
            </a:r>
            <a:r>
              <a:rPr lang="en-GB" sz="1600" dirty="0">
                <a:effectLst/>
                <a:ea typeface="Times New Roman" panose="02020603050405020304" pitchFamily="18" charset="0"/>
                <a:cs typeface="Helvetica" panose="020B0604020202020204" pitchFamily="34" charset="0"/>
              </a:rPr>
              <a:t> is </a:t>
            </a:r>
            <a:r>
              <a:rPr lang="en-GB" sz="1600" dirty="0">
                <a:ea typeface="Times New Roman" panose="02020603050405020304" pitchFamily="18" charset="0"/>
                <a:cs typeface="Helvetica" panose="020B0604020202020204" pitchFamily="34" charset="0"/>
              </a:rPr>
              <a:t>a </a:t>
            </a:r>
            <a:r>
              <a:rPr lang="en-GB" sz="1600" dirty="0">
                <a:effectLst/>
                <a:ea typeface="Times New Roman" panose="02020603050405020304" pitchFamily="18" charset="0"/>
                <a:cs typeface="Helvetica" panose="020B0604020202020204" pitchFamily="34" charset="0"/>
              </a:rPr>
              <a:t>online programme for young people (aged 16 years+) to help ease your levels of stress, sleep better or to build resilience</a:t>
            </a:r>
            <a:endParaRPr lang="en-GB" sz="1600" dirty="0">
              <a:effectLst/>
              <a:ea typeface="Times New Roman" panose="02020603050405020304" pitchFamily="18" charset="0"/>
            </a:endParaRPr>
          </a:p>
          <a:p>
            <a:r>
              <a:rPr lang="en-GB" sz="1600" u="sng" dirty="0">
                <a:effectLs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https://hub.gmhsc.org.uk/mental-health/silvercloud/</a:t>
            </a:r>
            <a:endParaRPr lang="en-GB" sz="1600" dirty="0">
              <a:effectLst/>
              <a:ea typeface="Times New Roman" panose="02020603050405020304" pitchFamily="18" charset="0"/>
            </a:endParaRPr>
          </a:p>
          <a:p>
            <a:endParaRPr lang="en-GB" sz="1600" dirty="0"/>
          </a:p>
          <a:p>
            <a:endParaRPr lang="en-GB" sz="1600" dirty="0">
              <a:effectLst/>
            </a:endParaRPr>
          </a:p>
          <a:p>
            <a:endParaRPr lang="en-GB" sz="1600" dirty="0">
              <a:effectLst/>
            </a:endParaRPr>
          </a:p>
        </p:txBody>
      </p:sp>
      <p:pic>
        <p:nvPicPr>
          <p:cNvPr id="7" name="Picture 6" descr="S:\CAMHS\CAMHS.CSU.Shared\iThrive\Templates\Getting More Help.png">
            <a:extLst>
              <a:ext uri="{FF2B5EF4-FFF2-40B4-BE49-F238E27FC236}">
                <a16:creationId xmlns:a16="http://schemas.microsoft.com/office/drawing/2014/main" id="{2E8677ED-DC29-4C4A-8C59-84F8185542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0825" y="4392413"/>
            <a:ext cx="1157759" cy="1160662"/>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57B25BFD-8C45-40D6-9DBE-2E8C17DCA263}"/>
              </a:ext>
            </a:extLst>
          </p:cNvPr>
          <p:cNvCxnSpPr>
            <a:cxnSpLocks/>
          </p:cNvCxnSpPr>
          <p:nvPr/>
        </p:nvCxnSpPr>
        <p:spPr>
          <a:xfrm>
            <a:off x="1455197" y="12553"/>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13BB001B-6879-4A6B-BC5C-2D5BF94E06A6}"/>
              </a:ext>
            </a:extLst>
          </p:cNvPr>
          <p:cNvPicPr>
            <a:picLocks noChangeAspect="1"/>
          </p:cNvPicPr>
          <p:nvPr/>
        </p:nvPicPr>
        <p:blipFill>
          <a:blip r:embed="rId6"/>
          <a:stretch>
            <a:fillRect/>
          </a:stretch>
        </p:blipFill>
        <p:spPr>
          <a:xfrm>
            <a:off x="165957" y="371474"/>
            <a:ext cx="1110845" cy="1110845"/>
          </a:xfrm>
          <a:prstGeom prst="rect">
            <a:avLst/>
          </a:prstGeom>
          <a:effectLst>
            <a:glow rad="127000">
              <a:schemeClr val="accent1">
                <a:alpha val="85000"/>
              </a:schemeClr>
            </a:glow>
          </a:effectLst>
        </p:spPr>
      </p:pic>
    </p:spTree>
    <p:extLst>
      <p:ext uri="{BB962C8B-B14F-4D97-AF65-F5344CB8AC3E}">
        <p14:creationId xmlns:p14="http://schemas.microsoft.com/office/powerpoint/2010/main" val="35284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30EA8C-9A23-433B-823E-7543C05C90D0}"/>
              </a:ext>
            </a:extLst>
          </p:cNvPr>
          <p:cNvSpPr txBox="1"/>
          <p:nvPr/>
        </p:nvSpPr>
        <p:spPr>
          <a:xfrm>
            <a:off x="1247775" y="133350"/>
            <a:ext cx="10841652" cy="6801862"/>
          </a:xfrm>
          <a:prstGeom prst="rect">
            <a:avLst/>
          </a:prstGeom>
          <a:noFill/>
        </p:spPr>
        <p:txBody>
          <a:bodyPr wrap="square">
            <a:spAutoFit/>
          </a:bodyPr>
          <a:lstStyle/>
          <a:p>
            <a:pPr algn="ctr"/>
            <a:r>
              <a:rPr lang="en-GB" b="1" u="sng" dirty="0"/>
              <a:t>GMMH CAMHS: Wigan</a:t>
            </a:r>
          </a:p>
          <a:p>
            <a:pPr algn="ctr"/>
            <a:endParaRPr lang="en-GB" b="1" u="sng" dirty="0"/>
          </a:p>
          <a:p>
            <a:r>
              <a:rPr lang="en-GB" sz="1600" b="1" dirty="0">
                <a:effectLst/>
              </a:rPr>
              <a:t>Our Child and Adolescent Mental Health Services </a:t>
            </a:r>
            <a:r>
              <a:rPr lang="en-GB" sz="1600" dirty="0">
                <a:effectLst/>
              </a:rPr>
              <a:t>- also known as CAMHS - work with young people with emotional, behavioural or mental health difficulties, and their families.</a:t>
            </a:r>
            <a:br>
              <a:rPr lang="en-GB" sz="1600" dirty="0">
                <a:effectLst/>
              </a:rPr>
            </a:br>
            <a:endParaRPr lang="en-GB" sz="1600" dirty="0">
              <a:effectLst/>
            </a:endParaRPr>
          </a:p>
          <a:p>
            <a:r>
              <a:rPr lang="en-GB" sz="1600" dirty="0">
                <a:effectLst/>
              </a:rPr>
              <a:t>Our service is for children and young people up to the age of 18 who have emotional, behavioural or mental health difficulties which are causing difficulties in their school, family or social life. </a:t>
            </a:r>
            <a:r>
              <a:rPr lang="en-GB" sz="1600" dirty="0">
                <a:latin typeface="Calibri" panose="020F0502020204030204" pitchFamily="34" charset="0"/>
                <a:cs typeface="Calibri" panose="020F0502020204030204" pitchFamily="34" charset="0"/>
              </a:rPr>
              <a:t>Wigan CAMHS offers a range of therapies to suit individual needs of young people.</a:t>
            </a:r>
          </a:p>
          <a:p>
            <a:r>
              <a:rPr lang="en-GB" sz="1600" dirty="0">
                <a:latin typeface="Calibri" panose="020F0502020204030204" pitchFamily="34" charset="0"/>
                <a:cs typeface="Calibri" panose="020F0502020204030204" pitchFamily="34" charset="0"/>
              </a:rPr>
              <a:t>Children would usually access one therapy however there are times when more than one is clinically indicated, these pathways include and not restricted to;</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Systemic Family therapy</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CBT (cognitive behavioural therapy)</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Psychotherapy</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Psychology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Psychosocial therapies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Psychiatry </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CPA / Care coordination</a:t>
            </a:r>
          </a:p>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Group based therapies where possible (virtual)</a:t>
            </a:r>
            <a:br>
              <a:rPr lang="en-GB" sz="1600" dirty="0">
                <a:effectLst/>
              </a:rPr>
            </a:br>
            <a:endParaRPr lang="en-GB" sz="1600" dirty="0">
              <a:effectLst/>
            </a:endParaRPr>
          </a:p>
          <a:p>
            <a:r>
              <a:rPr lang="en-GB" sz="1600" b="1" dirty="0">
                <a:effectLst/>
              </a:rPr>
              <a:t>How to access our service </a:t>
            </a:r>
            <a:r>
              <a:rPr lang="en-GB" sz="1600" dirty="0">
                <a:effectLst/>
              </a:rPr>
              <a:t>– You can self refer to CAMHS. You can also be referred by your GP, health visitor, school health advisor, social worker or a paediatrician (a specialist children's doctor). </a:t>
            </a:r>
            <a:r>
              <a:rPr lang="en-GB" sz="1600" b="0" i="0" dirty="0">
                <a:effectLst/>
                <a:latin typeface="Frutiger 65 Bold"/>
              </a:rPr>
              <a:t>For children and young people (up to the age of 18), please contact:</a:t>
            </a:r>
          </a:p>
          <a:p>
            <a:pPr algn="l">
              <a:buFont typeface="Arial" panose="020B0604020202020204" pitchFamily="34" charset="0"/>
              <a:buChar char="•"/>
            </a:pPr>
            <a:r>
              <a:rPr lang="en-GB" sz="1600" b="0" i="0" dirty="0">
                <a:effectLst/>
                <a:latin typeface="Frutiger LT Std"/>
              </a:rPr>
              <a:t>Wigan CAMHS Team on </a:t>
            </a:r>
            <a:r>
              <a:rPr lang="en-GB" sz="1600" i="0" dirty="0">
                <a:effectLst/>
                <a:latin typeface="Frutiger LT Std"/>
              </a:rPr>
              <a:t>01942 775400 open 9-5pm please call 0800 051 3253 after 5pm </a:t>
            </a:r>
          </a:p>
          <a:p>
            <a:pPr algn="l">
              <a:buFont typeface="Arial" panose="020B0604020202020204" pitchFamily="34" charset="0"/>
              <a:buChar char="•"/>
            </a:pPr>
            <a:r>
              <a:rPr lang="en-GB" sz="1600" dirty="0">
                <a:latin typeface="Frutiger LT Std"/>
              </a:rPr>
              <a:t>Aged 18-25 contact </a:t>
            </a:r>
            <a:r>
              <a:rPr lang="en-GB" sz="1600" i="0" dirty="0">
                <a:effectLst/>
                <a:latin typeface="Frutiger LT Std"/>
              </a:rPr>
              <a:t>0800 051 3253 </a:t>
            </a:r>
            <a:endParaRPr lang="en-GB" sz="1600" dirty="0">
              <a:effectLst/>
            </a:endParaRPr>
          </a:p>
          <a:p>
            <a:r>
              <a:rPr lang="en-GB" sz="1600" dirty="0">
                <a:effectLst/>
              </a:rPr>
              <a:t>Once we receive your referral, we get in touch with you as soon as possible to let you know whether we think we can help and to offer you an appointment with our team. </a:t>
            </a:r>
          </a:p>
        </p:txBody>
      </p:sp>
      <p:pic>
        <p:nvPicPr>
          <p:cNvPr id="10" name="Picture 2" descr="S:\CAMHS\CAMHS.CSU.Shared\iThrive\Templates\Getting Help.png">
            <a:extLst>
              <a:ext uri="{FF2B5EF4-FFF2-40B4-BE49-F238E27FC236}">
                <a16:creationId xmlns:a16="http://schemas.microsoft.com/office/drawing/2014/main" id="{9FA8BAC6-00CA-422B-BAAE-9835B8875A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3256" y="2048338"/>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EA53F1D-8C40-458E-8561-FCB2B4EAA4AA}"/>
              </a:ext>
            </a:extLst>
          </p:cNvPr>
          <p:cNvPicPr>
            <a:picLocks noChangeAspect="1"/>
          </p:cNvPicPr>
          <p:nvPr/>
        </p:nvPicPr>
        <p:blipFill>
          <a:blip r:embed="rId3"/>
          <a:stretch>
            <a:fillRect/>
          </a:stretch>
        </p:blipFill>
        <p:spPr>
          <a:xfrm>
            <a:off x="-29731" y="3716722"/>
            <a:ext cx="1305037" cy="1298672"/>
          </a:xfrm>
          <a:prstGeom prst="rect">
            <a:avLst/>
          </a:prstGeom>
        </p:spPr>
      </p:pic>
      <p:pic>
        <p:nvPicPr>
          <p:cNvPr id="13" name="Picture 12">
            <a:extLst>
              <a:ext uri="{FF2B5EF4-FFF2-40B4-BE49-F238E27FC236}">
                <a16:creationId xmlns:a16="http://schemas.microsoft.com/office/drawing/2014/main" id="{7C7004C0-69B8-4B8D-BE17-B029B8644E75}"/>
              </a:ext>
            </a:extLst>
          </p:cNvPr>
          <p:cNvPicPr>
            <a:picLocks noChangeAspect="1"/>
          </p:cNvPicPr>
          <p:nvPr/>
        </p:nvPicPr>
        <p:blipFill>
          <a:blip r:embed="rId4"/>
          <a:stretch>
            <a:fillRect/>
          </a:stretch>
        </p:blipFill>
        <p:spPr>
          <a:xfrm>
            <a:off x="102570" y="237559"/>
            <a:ext cx="1059064" cy="1059064"/>
          </a:xfrm>
          <a:prstGeom prst="rect">
            <a:avLst/>
          </a:prstGeom>
          <a:effectLst>
            <a:glow rad="127000">
              <a:schemeClr val="accent1">
                <a:alpha val="85000"/>
              </a:schemeClr>
            </a:glow>
          </a:effectLst>
        </p:spPr>
      </p:pic>
      <p:cxnSp>
        <p:nvCxnSpPr>
          <p:cNvPr id="16" name="Straight Connector 15">
            <a:extLst>
              <a:ext uri="{FF2B5EF4-FFF2-40B4-BE49-F238E27FC236}">
                <a16:creationId xmlns:a16="http://schemas.microsoft.com/office/drawing/2014/main" id="{B8E9A7B1-BADA-45F9-B7FE-2DF32DD2A956}"/>
              </a:ext>
            </a:extLst>
          </p:cNvPr>
          <p:cNvCxnSpPr>
            <a:cxnSpLocks/>
          </p:cNvCxnSpPr>
          <p:nvPr/>
        </p:nvCxnSpPr>
        <p:spPr>
          <a:xfrm>
            <a:off x="12564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7" name="Picture 16" descr="Chart&#10;&#10;Description automatically generated">
            <a:extLst>
              <a:ext uri="{FF2B5EF4-FFF2-40B4-BE49-F238E27FC236}">
                <a16:creationId xmlns:a16="http://schemas.microsoft.com/office/drawing/2014/main" id="{304CBDC5-0B58-4E4B-9E59-A7D72E4130E1}"/>
              </a:ext>
            </a:extLst>
          </p:cNvPr>
          <p:cNvPicPr>
            <a:picLocks noChangeAspect="1"/>
          </p:cNvPicPr>
          <p:nvPr/>
        </p:nvPicPr>
        <p:blipFill>
          <a:blip r:embed="rId5"/>
          <a:stretch>
            <a:fillRect/>
          </a:stretch>
        </p:blipFill>
        <p:spPr>
          <a:xfrm>
            <a:off x="52746" y="5626503"/>
            <a:ext cx="1023579" cy="1023579"/>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231867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20" y="276225"/>
            <a:ext cx="10199280" cy="6278963"/>
          </a:xfrm>
          <a:prstGeom prst="rect">
            <a:avLst/>
          </a:prstGeom>
          <a:noFill/>
        </p:spPr>
        <p:txBody>
          <a:bodyPr wrap="square">
            <a:spAutoFit/>
          </a:bodyPr>
          <a:lstStyle/>
          <a:p>
            <a:r>
              <a:rPr lang="en-GB" sz="1400" b="1" u="sng" dirty="0">
                <a:effectLst/>
              </a:rPr>
              <a:t>Eating Disorder Support (</a:t>
            </a:r>
            <a:r>
              <a:rPr lang="en-GB" sz="1400" b="1" u="sng" dirty="0"/>
              <a:t>GMMH</a:t>
            </a:r>
            <a:r>
              <a:rPr lang="en-GB" sz="1400" b="1" u="sng" dirty="0">
                <a:effectLst/>
              </a:rPr>
              <a:t>)</a:t>
            </a:r>
          </a:p>
          <a:p>
            <a:endParaRPr lang="en-GB" sz="1300" dirty="0"/>
          </a:p>
          <a:p>
            <a:r>
              <a:rPr lang="en-GB" sz="1300" dirty="0">
                <a:effectLst/>
              </a:rPr>
              <a:t>Young People's Community Eating Disorder Service (Bolton and Wigan)</a:t>
            </a:r>
          </a:p>
          <a:p>
            <a:r>
              <a:rPr lang="en-GB" sz="1300" dirty="0">
                <a:effectLst/>
              </a:rPr>
              <a:t>If you think you may have a problem with your eating and would benefit from a referral to our service, please make an appointment to see your GP.</a:t>
            </a:r>
            <a:br>
              <a:rPr lang="en-GB" sz="1300" dirty="0">
                <a:effectLst/>
              </a:rPr>
            </a:br>
            <a:r>
              <a:rPr lang="en-GB" sz="1300" dirty="0">
                <a:effectLst/>
              </a:rPr>
              <a:t>Your GP will ask you questions about your eating behaviours and the thoughts and feelings you have around eating. They will then be able to work with you to decide what type of support would be most helpful for you, and if appropriate, they will be able to refer you onto our service for an assessment. </a:t>
            </a:r>
          </a:p>
          <a:p>
            <a:r>
              <a:rPr lang="en-GB" sz="1300" b="1" dirty="0"/>
              <a:t>Contact</a:t>
            </a:r>
            <a:r>
              <a:rPr lang="en-GB" sz="1300" b="1" dirty="0">
                <a:effectLst/>
              </a:rPr>
              <a:t>: </a:t>
            </a:r>
            <a:r>
              <a:rPr lang="en-GB" sz="1300" dirty="0">
                <a:effectLst/>
              </a:rPr>
              <a:t>01942 775 400</a:t>
            </a:r>
          </a:p>
          <a:p>
            <a:r>
              <a:rPr lang="en-GB" sz="1300" b="1" dirty="0">
                <a:effectLst/>
              </a:rPr>
              <a:t>Websit</a:t>
            </a:r>
            <a:r>
              <a:rPr lang="en-GB" sz="1300" b="1" dirty="0"/>
              <a:t>e</a:t>
            </a:r>
            <a:r>
              <a:rPr lang="en-GB" sz="1300" b="1" dirty="0">
                <a:effectLst/>
              </a:rPr>
              <a:t>: </a:t>
            </a:r>
            <a:r>
              <a:rPr lang="en-GB" sz="1400" dirty="0">
                <a:hlinkClick r:id="rId2"/>
              </a:rPr>
              <a:t>Eating Disorder Service | Greater Manchester Mental Health NHS FT (gmmh.nhs.uk)</a:t>
            </a:r>
            <a:br>
              <a:rPr lang="en-GB" sz="1300" dirty="0">
                <a:effectLst/>
              </a:rPr>
            </a:br>
            <a:r>
              <a:rPr lang="en-GB" sz="1300" dirty="0">
                <a:effectLst/>
              </a:rPr>
              <a:t>You can also talk to someone from the </a:t>
            </a:r>
            <a:r>
              <a:rPr lang="en-GB" sz="1300" b="1" dirty="0">
                <a:effectLst/>
              </a:rPr>
              <a:t>national eating disorder charity Beat </a:t>
            </a:r>
            <a:r>
              <a:rPr lang="en-GB" sz="1300" dirty="0">
                <a:effectLst/>
              </a:rPr>
              <a:t>for confidential advice, by calling their helpline on 0345 634 1414 website- </a:t>
            </a:r>
            <a:r>
              <a:rPr lang="en-GB" sz="1300" dirty="0">
                <a:effectLst/>
                <a:hlinkClick r:id="rId3"/>
              </a:rPr>
              <a:t>www.b-eat.co.uk</a:t>
            </a:r>
            <a:r>
              <a:rPr lang="en-GB" sz="1300" dirty="0">
                <a:effectLst/>
              </a:rPr>
              <a:t>.</a:t>
            </a:r>
          </a:p>
          <a:p>
            <a:endParaRPr lang="en-GB" sz="1400" dirty="0"/>
          </a:p>
          <a:p>
            <a:pPr>
              <a:lnSpc>
                <a:spcPct val="115000"/>
              </a:lnSpc>
              <a:spcAft>
                <a:spcPts val="1000"/>
              </a:spcAft>
            </a:pPr>
            <a:r>
              <a:rPr lang="en-GB" sz="1400" b="1" u="sng" dirty="0">
                <a:effectLst/>
                <a:ea typeface="Calibri" panose="020F0502020204030204" pitchFamily="34" charset="0"/>
                <a:cs typeface="Times New Roman" panose="02020603050405020304" pitchFamily="18" charset="0"/>
              </a:rPr>
              <a:t>Wigan &amp; Leigh Young Carers </a:t>
            </a:r>
          </a:p>
          <a:p>
            <a:pPr>
              <a:lnSpc>
                <a:spcPct val="115000"/>
              </a:lnSpc>
              <a:spcAft>
                <a:spcPts val="1000"/>
              </a:spcAft>
            </a:pPr>
            <a:r>
              <a:rPr lang="en-GB" sz="1300" dirty="0"/>
              <a:t>We support unpaid carers aged 5 years upwards. We have a dedicated team of Young Carer’s support workers, this includes a dedicated member of the team who supports Young Adult Carers and Young Carers in Transition (age 16-24).</a:t>
            </a:r>
          </a:p>
          <a:p>
            <a:pPr>
              <a:lnSpc>
                <a:spcPct val="115000"/>
              </a:lnSpc>
              <a:spcAft>
                <a:spcPts val="1000"/>
              </a:spcAft>
            </a:pPr>
            <a:r>
              <a:rPr lang="en-GB" sz="1300" b="1" dirty="0"/>
              <a:t>Contact: </a:t>
            </a:r>
            <a:r>
              <a:rPr lang="en-GB" sz="1300" dirty="0"/>
              <a:t>01942 705959      </a:t>
            </a:r>
            <a:r>
              <a:rPr lang="en-GB" sz="1300" b="1" dirty="0"/>
              <a:t>Website: </a:t>
            </a:r>
            <a:r>
              <a:rPr lang="en-GB" sz="1300" dirty="0">
                <a:hlinkClick r:id="rId4"/>
              </a:rPr>
              <a:t>https://www.wlcccarers.com</a:t>
            </a:r>
            <a:r>
              <a:rPr lang="en-GB" sz="1300" dirty="0"/>
              <a:t>     </a:t>
            </a:r>
            <a:r>
              <a:rPr lang="en-GB" sz="1300" b="1" dirty="0"/>
              <a:t>Email: </a:t>
            </a:r>
            <a:r>
              <a:rPr lang="en-GB" sz="1300" dirty="0">
                <a:hlinkClick r:id="rId5"/>
              </a:rPr>
              <a:t>info@wlcccarers.com</a:t>
            </a:r>
            <a:r>
              <a:rPr lang="en-GB" sz="1300" dirty="0"/>
              <a:t> </a:t>
            </a:r>
          </a:p>
          <a:p>
            <a:r>
              <a:rPr lang="en-GB" sz="1400" b="1" u="sng" dirty="0"/>
              <a:t>We Are With You, Wigan &amp; Leigh</a:t>
            </a:r>
          </a:p>
          <a:p>
            <a:endParaRPr lang="en-GB" sz="1300" b="1" u="sng" dirty="0"/>
          </a:p>
          <a:p>
            <a:r>
              <a:rPr lang="en-GB" sz="1300" dirty="0"/>
              <a:t>We help people change their behaviour to become the very best that they can be. It could be their drug or alcohol use or worries about their mental health – we support people to make lasting change in their lives. We work with adults and young people, in community settings, in prisons, in residential rehab and through outreach. We believe that everyone can change and we support them to do it.</a:t>
            </a:r>
          </a:p>
          <a:p>
            <a:r>
              <a:rPr lang="en-GB" sz="1300" dirty="0"/>
              <a:t>This service is for you if:</a:t>
            </a:r>
          </a:p>
          <a:p>
            <a:pPr>
              <a:buFont typeface="Arial" panose="020B0604020202020204" pitchFamily="34" charset="0"/>
              <a:buChar char="•"/>
            </a:pPr>
            <a:r>
              <a:rPr lang="en-GB" sz="1300" dirty="0"/>
              <a:t>you’re under 18</a:t>
            </a:r>
          </a:p>
          <a:p>
            <a:pPr>
              <a:buFont typeface="Arial" panose="020B0604020202020204" pitchFamily="34" charset="0"/>
              <a:buChar char="•"/>
            </a:pPr>
            <a:r>
              <a:rPr lang="en-GB" sz="1300" dirty="0"/>
              <a:t>living in Wigan</a:t>
            </a:r>
          </a:p>
          <a:p>
            <a:pPr>
              <a:buFont typeface="Arial" panose="020B0604020202020204" pitchFamily="34" charset="0"/>
              <a:buChar char="•"/>
            </a:pPr>
            <a:r>
              <a:rPr lang="en-GB" sz="1300" dirty="0"/>
              <a:t>you’re worried about either your drug or alcohol use, or someone else’s</a:t>
            </a:r>
          </a:p>
          <a:p>
            <a:endParaRPr lang="en-GB" sz="1300" dirty="0"/>
          </a:p>
          <a:p>
            <a:pPr>
              <a:lnSpc>
                <a:spcPct val="115000"/>
              </a:lnSpc>
              <a:spcAft>
                <a:spcPts val="1000"/>
              </a:spcAft>
            </a:pPr>
            <a:r>
              <a:rPr lang="en-GB" sz="1300" b="1" dirty="0">
                <a:ea typeface="Calibri" panose="020F0502020204030204" pitchFamily="34" charset="0"/>
                <a:cs typeface="Times New Roman" panose="02020603050405020304" pitchFamily="18" charset="0"/>
              </a:rPr>
              <a:t>Contact: </a:t>
            </a:r>
            <a:r>
              <a:rPr lang="en-GB" sz="1300" dirty="0">
                <a:ea typeface="Calibri" panose="020F0502020204030204" pitchFamily="34" charset="0"/>
                <a:cs typeface="Times New Roman" panose="02020603050405020304" pitchFamily="18" charset="0"/>
              </a:rPr>
              <a:t>01942 487578</a:t>
            </a:r>
            <a:endParaRPr lang="en-GB" sz="1300" dirty="0">
              <a:effectLst/>
              <a:ea typeface="Calibri" panose="020F0502020204030204" pitchFamily="34" charset="0"/>
              <a:cs typeface="Times New Roman" panose="02020603050405020304" pitchFamily="18" charset="0"/>
            </a:endParaRPr>
          </a:p>
        </p:txBody>
      </p:sp>
      <p:pic>
        <p:nvPicPr>
          <p:cNvPr id="6" name="Picture 5" descr="S:\CAMHS\CAMHS.CSU.Shared\iThrive\Templates\Getting More Help.png">
            <a:extLst>
              <a:ext uri="{FF2B5EF4-FFF2-40B4-BE49-F238E27FC236}">
                <a16:creationId xmlns:a16="http://schemas.microsoft.com/office/drawing/2014/main" id="{77F0A35D-DF20-4971-8BFA-81F919146D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3259" y="3711456"/>
            <a:ext cx="1059064" cy="1061719"/>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AMHS\CAMHS.CSU.Shared\iThrive\Templates\Getting Help.png">
            <a:extLst>
              <a:ext uri="{FF2B5EF4-FFF2-40B4-BE49-F238E27FC236}">
                <a16:creationId xmlns:a16="http://schemas.microsoft.com/office/drawing/2014/main" id="{7B4EE01D-B4E8-4BCD-BF20-CE105558E6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63259" y="2032210"/>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8"/>
          <a:stretch>
            <a:fillRect/>
          </a:stretch>
        </p:blipFill>
        <p:spPr>
          <a:xfrm>
            <a:off x="263259" y="334494"/>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descr="Chart&#10;&#10;Description automatically generated">
            <a:extLst>
              <a:ext uri="{FF2B5EF4-FFF2-40B4-BE49-F238E27FC236}">
                <a16:creationId xmlns:a16="http://schemas.microsoft.com/office/drawing/2014/main" id="{A2EF5C6C-24F5-491C-903D-FAA354A30FEE}"/>
              </a:ext>
            </a:extLst>
          </p:cNvPr>
          <p:cNvPicPr>
            <a:picLocks noChangeAspect="1"/>
          </p:cNvPicPr>
          <p:nvPr/>
        </p:nvPicPr>
        <p:blipFill>
          <a:blip r:embed="rId9"/>
          <a:stretch>
            <a:fillRect/>
          </a:stretch>
        </p:blipFill>
        <p:spPr>
          <a:xfrm>
            <a:off x="263259" y="5395146"/>
            <a:ext cx="1059064" cy="1059064"/>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29549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7ED987-A33F-4687-B5CF-171F2630673B}"/>
              </a:ext>
            </a:extLst>
          </p:cNvPr>
          <p:cNvSpPr txBox="1"/>
          <p:nvPr/>
        </p:nvSpPr>
        <p:spPr>
          <a:xfrm>
            <a:off x="1256461" y="164863"/>
            <a:ext cx="10953750" cy="6697731"/>
          </a:xfrm>
          <a:prstGeom prst="rect">
            <a:avLst/>
          </a:prstGeom>
          <a:noFill/>
        </p:spPr>
        <p:txBody>
          <a:bodyPr wrap="square">
            <a:spAutoFit/>
          </a:bodyPr>
          <a:lstStyle/>
          <a:p>
            <a:pPr algn="ctr">
              <a:lnSpc>
                <a:spcPct val="115000"/>
              </a:lnSpc>
              <a:spcAft>
                <a:spcPts val="1000"/>
              </a:spcAft>
            </a:pPr>
            <a:r>
              <a:rPr lang="en-GB" b="1" u="sng" dirty="0">
                <a:effectLst/>
                <a:ea typeface="Calibri" panose="020F0502020204030204" pitchFamily="34" charset="0"/>
                <a:cs typeface="Times New Roman" panose="02020603050405020304" pitchFamily="18" charset="0"/>
              </a:rPr>
              <a:t>Counselling Support: Wigan</a:t>
            </a:r>
          </a:p>
          <a:p>
            <a:pPr>
              <a:lnSpc>
                <a:spcPct val="115000"/>
              </a:lnSpc>
              <a:spcAft>
                <a:spcPts val="1000"/>
              </a:spcAft>
            </a:pPr>
            <a:r>
              <a:rPr lang="en-GB" b="1" u="sng" dirty="0">
                <a:effectLst/>
                <a:ea typeface="Calibri" panose="020F0502020204030204" pitchFamily="34" charset="0"/>
                <a:cs typeface="Times New Roman" panose="02020603050405020304" pitchFamily="18" charset="0"/>
              </a:rPr>
              <a:t>Wigan Family Welfare Counselling</a:t>
            </a:r>
            <a:r>
              <a:rPr lang="en-GB" b="1" dirty="0">
                <a:effectLst/>
                <a:ea typeface="Calibri" panose="020F0502020204030204" pitchFamily="34" charset="0"/>
                <a:cs typeface="Times New Roman" panose="02020603050405020304" pitchFamily="18" charset="0"/>
              </a:rPr>
              <a:t>:</a:t>
            </a:r>
          </a:p>
          <a:p>
            <a:pPr>
              <a:lnSpc>
                <a:spcPct val="115000"/>
              </a:lnSpc>
              <a:spcAft>
                <a:spcPts val="1000"/>
              </a:spcAft>
            </a:pPr>
            <a:r>
              <a:rPr lang="en-GB" sz="1600" b="1" u="sng" dirty="0">
                <a:ea typeface="Calibri" panose="020F0502020204030204" pitchFamily="34" charset="0"/>
                <a:cs typeface="Times New Roman" panose="02020603050405020304" pitchFamily="18" charset="0"/>
              </a:rPr>
              <a:t>A</a:t>
            </a:r>
            <a:r>
              <a:rPr lang="en-GB" sz="1600" b="1" u="sng" dirty="0">
                <a:effectLst/>
                <a:ea typeface="Calibri" panose="020F0502020204030204" pitchFamily="34" charset="0"/>
                <a:cs typeface="Times New Roman" panose="02020603050405020304" pitchFamily="18" charset="0"/>
              </a:rPr>
              <a:t>nger management Counselling- </a:t>
            </a:r>
            <a:r>
              <a:rPr lang="en-GB" sz="1600" dirty="0"/>
              <a:t>Our counsellors work with children and young people between the ages of 5 to 19. Dependent upon the age of the young person the counsellor will utilise a range of skills to help them develop a greater awareness into how to manage their emotions in a calmer and more appropriate way.</a:t>
            </a:r>
            <a:endParaRPr lang="en-GB" sz="16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600" b="1" u="sng" dirty="0">
                <a:ea typeface="Calibri" panose="020F0502020204030204" pitchFamily="34" charset="0"/>
                <a:cs typeface="Times New Roman" panose="02020603050405020304" pitchFamily="18" charset="0"/>
              </a:rPr>
              <a:t>B</a:t>
            </a:r>
            <a:r>
              <a:rPr lang="en-GB" sz="1600" b="1" u="sng" dirty="0">
                <a:effectLst/>
                <a:ea typeface="Calibri" panose="020F0502020204030204" pitchFamily="34" charset="0"/>
                <a:cs typeface="Times New Roman" panose="02020603050405020304" pitchFamily="18" charset="0"/>
              </a:rPr>
              <a:t>ereavement Counselling </a:t>
            </a:r>
            <a:r>
              <a:rPr lang="en-GB" sz="1600" dirty="0">
                <a:effectLst/>
                <a:ea typeface="Calibri" panose="020F0502020204030204" pitchFamily="34" charset="0"/>
                <a:cs typeface="Times New Roman" panose="02020603050405020304" pitchFamily="18" charset="0"/>
              </a:rPr>
              <a:t>- </a:t>
            </a:r>
            <a:r>
              <a:rPr lang="en-GB" sz="1600" dirty="0"/>
              <a:t>Our counsellors will work with children and young people in a sensitive manner enabling them to discuss their concerns and worries and also work towards how the future may look for them.</a:t>
            </a:r>
            <a:endParaRPr lang="en-GB" sz="16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600" b="1" dirty="0">
                <a:ea typeface="Calibri" panose="020F0502020204030204" pitchFamily="34" charset="0"/>
                <a:cs typeface="Times New Roman" panose="02020603050405020304" pitchFamily="18" charset="0"/>
              </a:rPr>
              <a:t>Contact : </a:t>
            </a:r>
            <a:r>
              <a:rPr lang="en-GB" sz="1600" dirty="0">
                <a:effectLst/>
                <a:ea typeface="Calibri" panose="020F0502020204030204" pitchFamily="34" charset="0"/>
                <a:cs typeface="Times New Roman" panose="02020603050405020304" pitchFamily="18" charset="0"/>
              </a:rPr>
              <a:t>01942 867888 9-5pm website: </a:t>
            </a:r>
            <a:r>
              <a:rPr lang="en-GB" sz="1600" dirty="0">
                <a:ea typeface="Calibri" panose="020F0502020204030204" pitchFamily="34" charset="0"/>
                <a:cs typeface="Times New Roman" panose="02020603050405020304" pitchFamily="18" charset="0"/>
                <a:hlinkClick r:id="rId2"/>
              </a:rPr>
              <a:t>https://familywelfare.co.uk/counselling/</a:t>
            </a:r>
            <a:endParaRPr lang="en-GB" sz="1600" dirty="0">
              <a:ea typeface="Calibri" panose="020F0502020204030204" pitchFamily="34" charset="0"/>
              <a:cs typeface="Times New Roman" panose="02020603050405020304" pitchFamily="18" charset="0"/>
            </a:endParaRPr>
          </a:p>
          <a:p>
            <a:pPr>
              <a:lnSpc>
                <a:spcPct val="115000"/>
              </a:lnSpc>
              <a:spcAft>
                <a:spcPts val="1000"/>
              </a:spcAft>
            </a:pPr>
            <a:endParaRPr lang="en-GB" sz="1600" b="1" u="sng"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ea typeface="Calibri" panose="020F0502020204030204" pitchFamily="34" charset="0"/>
                <a:cs typeface="Times New Roman" panose="02020603050405020304" pitchFamily="18" charset="0"/>
              </a:rPr>
              <a:t>Willow Project: Counselling</a:t>
            </a:r>
            <a:endParaRPr lang="en-GB" b="1" u="sng" dirty="0">
              <a:solidFill>
                <a:srgbClr val="0000FF"/>
              </a:solidFill>
              <a:effectLst/>
              <a:ea typeface="Calibri" panose="020F0502020204030204" pitchFamily="34" charset="0"/>
              <a:cs typeface="Times New Roman" panose="02020603050405020304" pitchFamily="18" charset="0"/>
            </a:endParaRPr>
          </a:p>
          <a:p>
            <a:r>
              <a:rPr lang="en-GB" sz="1800" b="1" dirty="0"/>
              <a:t>Willow Project </a:t>
            </a:r>
            <a:r>
              <a:rPr lang="en-GB" sz="1800" dirty="0"/>
              <a:t>is a registered charity, supporting children, young people, and their families in the Wigan borough who are affected by mental health and emotional issues. </a:t>
            </a:r>
          </a:p>
          <a:p>
            <a:endParaRPr lang="en-GB" sz="1800" dirty="0"/>
          </a:p>
          <a:p>
            <a:r>
              <a:rPr lang="en-GB" sz="1800" dirty="0"/>
              <a:t>They offer counselling and therapeutic support groups for children and young people, as well as offering counselling to parents/carers to help support the family. All referral forms can be found on their website and completed by a family member or a professional; young people (aged13+) can also refer themselves.</a:t>
            </a:r>
          </a:p>
          <a:p>
            <a:endParaRPr lang="en-GB" sz="1800" dirty="0"/>
          </a:p>
          <a:p>
            <a:r>
              <a:rPr lang="en-GB" b="1" dirty="0">
                <a:cs typeface="Times New Roman" panose="02020603050405020304" pitchFamily="18" charset="0"/>
              </a:rPr>
              <a:t>Contact</a:t>
            </a:r>
            <a:r>
              <a:rPr lang="en-GB" sz="1800" b="1" dirty="0">
                <a:cs typeface="Times New Roman" panose="02020603050405020304" pitchFamily="18" charset="0"/>
              </a:rPr>
              <a:t>:</a:t>
            </a:r>
            <a:r>
              <a:rPr lang="en-GB" sz="1800" dirty="0">
                <a:effectLst/>
                <a:ea typeface="Calibri" panose="020F0502020204030204" pitchFamily="34" charset="0"/>
                <a:cs typeface="Times New Roman" panose="02020603050405020304" pitchFamily="18" charset="0"/>
              </a:rPr>
              <a:t> 01942 679300 </a:t>
            </a:r>
            <a:r>
              <a:rPr lang="en-GB" sz="1800" dirty="0"/>
              <a:t> </a:t>
            </a:r>
            <a:r>
              <a:rPr lang="en-GB" sz="1800" b="1" dirty="0"/>
              <a:t>Email</a:t>
            </a:r>
            <a:r>
              <a:rPr lang="en-GB" sz="1800" dirty="0"/>
              <a:t>: </a:t>
            </a:r>
            <a:r>
              <a:rPr lang="en-GB" sz="1800" dirty="0">
                <a:hlinkClick r:id="rId3"/>
              </a:rPr>
              <a:t>mail@willowproject.com</a:t>
            </a:r>
            <a:r>
              <a:rPr lang="en-GB" sz="1800" dirty="0"/>
              <a:t> </a:t>
            </a:r>
            <a:r>
              <a:rPr lang="en-GB" sz="1800" b="1" dirty="0">
                <a:effectLst/>
                <a:ea typeface="Calibri" panose="020F0502020204030204" pitchFamily="34" charset="0"/>
                <a:cs typeface="Times New Roman" panose="02020603050405020304" pitchFamily="18" charset="0"/>
              </a:rPr>
              <a:t>Website</a:t>
            </a:r>
            <a:r>
              <a:rPr lang="en-GB" sz="1800" dirty="0">
                <a:effectLst/>
                <a:ea typeface="Calibri" panose="020F0502020204030204" pitchFamily="34" charset="0"/>
                <a:cs typeface="Times New Roman" panose="02020603050405020304" pitchFamily="18" charset="0"/>
              </a:rPr>
              <a:t>: </a:t>
            </a:r>
            <a:r>
              <a:rPr lang="en-GB" sz="1800" u="sng" dirty="0">
                <a:solidFill>
                  <a:srgbClr val="0000FF"/>
                </a:solidFill>
                <a:effectLst/>
                <a:ea typeface="Calibri" panose="020F0502020204030204" pitchFamily="34" charset="0"/>
                <a:cs typeface="Times New Roman" panose="02020603050405020304" pitchFamily="18" charset="0"/>
                <a:hlinkClick r:id="rId4"/>
              </a:rPr>
              <a:t>https://www.willowproject.com/</a:t>
            </a:r>
            <a:endParaRPr lang="en-GB" sz="1800" u="sng" dirty="0">
              <a:solidFill>
                <a:srgbClr val="0000FF"/>
              </a:solidFill>
              <a:effectLst/>
              <a:ea typeface="Calibri" panose="020F0502020204030204" pitchFamily="34" charset="0"/>
              <a:cs typeface="Times New Roman" panose="02020603050405020304" pitchFamily="18" charset="0"/>
            </a:endParaRPr>
          </a:p>
          <a:p>
            <a:endParaRPr lang="en-GB" sz="1200" u="sng" dirty="0">
              <a:solidFill>
                <a:srgbClr val="0000FF"/>
              </a:solidFill>
              <a:ea typeface="Calibri" panose="020F0502020204030204" pitchFamily="34" charset="0"/>
              <a:cs typeface="Times New Roman" panose="02020603050405020304" pitchFamily="18" charset="0"/>
            </a:endParaRPr>
          </a:p>
          <a:p>
            <a:endParaRPr lang="en-GB" sz="1200" u="sng" dirty="0">
              <a:solidFill>
                <a:srgbClr val="0000FF"/>
              </a:solidFill>
              <a:ea typeface="Calibri" panose="020F0502020204030204" pitchFamily="34" charset="0"/>
              <a:cs typeface="Times New Roman" panose="02020603050405020304" pitchFamily="18" charset="0"/>
            </a:endParaRPr>
          </a:p>
          <a:p>
            <a:endParaRPr lang="en-GB" sz="1200" u="sng" dirty="0">
              <a:solidFill>
                <a:srgbClr val="0000FF"/>
              </a:solidFill>
              <a:ea typeface="Calibri" panose="020F0502020204030204" pitchFamily="34" charset="0"/>
              <a:cs typeface="Times New Roman" panose="02020603050405020304" pitchFamily="18" charset="0"/>
            </a:endParaRPr>
          </a:p>
        </p:txBody>
      </p:sp>
      <p:pic>
        <p:nvPicPr>
          <p:cNvPr id="6" name="Picture 2" descr="S:\CAMHS\CAMHS.CSU.Shared\iThrive\Templates\Getting Help.png">
            <a:extLst>
              <a:ext uri="{FF2B5EF4-FFF2-40B4-BE49-F238E27FC236}">
                <a16:creationId xmlns:a16="http://schemas.microsoft.com/office/drawing/2014/main" id="{5C756B50-9975-4C85-B503-739A9200CA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9058" y="1945306"/>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47A2875-E7C9-418C-8FAE-91E7AD5C8108}"/>
              </a:ext>
            </a:extLst>
          </p:cNvPr>
          <p:cNvPicPr>
            <a:picLocks noChangeAspect="1"/>
          </p:cNvPicPr>
          <p:nvPr/>
        </p:nvPicPr>
        <p:blipFill>
          <a:blip r:embed="rId6"/>
          <a:stretch>
            <a:fillRect/>
          </a:stretch>
        </p:blipFill>
        <p:spPr>
          <a:xfrm>
            <a:off x="-48576" y="3564332"/>
            <a:ext cx="1305037" cy="1298672"/>
          </a:xfrm>
          <a:prstGeom prst="rect">
            <a:avLst/>
          </a:prstGeom>
        </p:spPr>
      </p:pic>
      <p:pic>
        <p:nvPicPr>
          <p:cNvPr id="9" name="Picture 8">
            <a:extLst>
              <a:ext uri="{FF2B5EF4-FFF2-40B4-BE49-F238E27FC236}">
                <a16:creationId xmlns:a16="http://schemas.microsoft.com/office/drawing/2014/main" id="{31F0B8A6-FDBE-4327-A8E7-523790F409BE}"/>
              </a:ext>
            </a:extLst>
          </p:cNvPr>
          <p:cNvPicPr>
            <a:picLocks noChangeAspect="1"/>
          </p:cNvPicPr>
          <p:nvPr/>
        </p:nvPicPr>
        <p:blipFill>
          <a:blip r:embed="rId7"/>
          <a:stretch>
            <a:fillRect/>
          </a:stretch>
        </p:blipFill>
        <p:spPr>
          <a:xfrm>
            <a:off x="109058" y="193570"/>
            <a:ext cx="1059064" cy="1059064"/>
          </a:xfrm>
          <a:prstGeom prst="rect">
            <a:avLst/>
          </a:prstGeom>
          <a:effectLst>
            <a:glow rad="127000">
              <a:schemeClr val="accent1">
                <a:alpha val="85000"/>
              </a:schemeClr>
            </a:glow>
          </a:effectLst>
        </p:spPr>
      </p:pic>
      <p:cxnSp>
        <p:nvCxnSpPr>
          <p:cNvPr id="11" name="Straight Connector 10">
            <a:extLst>
              <a:ext uri="{FF2B5EF4-FFF2-40B4-BE49-F238E27FC236}">
                <a16:creationId xmlns:a16="http://schemas.microsoft.com/office/drawing/2014/main" id="{7DC456AB-7198-4441-9037-17434C2BA99B}"/>
              </a:ext>
            </a:extLst>
          </p:cNvPr>
          <p:cNvCxnSpPr/>
          <p:nvPr/>
        </p:nvCxnSpPr>
        <p:spPr>
          <a:xfrm>
            <a:off x="1256461" y="3291686"/>
            <a:ext cx="83993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2E48D5FF-9F35-459B-B8A3-EA6C0FBCF0A6}"/>
              </a:ext>
            </a:extLst>
          </p:cNvPr>
          <p:cNvCxnSpPr>
            <a:cxnSpLocks/>
          </p:cNvCxnSpPr>
          <p:nvPr/>
        </p:nvCxnSpPr>
        <p:spPr>
          <a:xfrm>
            <a:off x="12564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Picture 15" descr="Chart&#10;&#10;Description automatically generated">
            <a:extLst>
              <a:ext uri="{FF2B5EF4-FFF2-40B4-BE49-F238E27FC236}">
                <a16:creationId xmlns:a16="http://schemas.microsoft.com/office/drawing/2014/main" id="{C6FD4A8F-C015-46C8-A221-ED5FBCF31577}"/>
              </a:ext>
            </a:extLst>
          </p:cNvPr>
          <p:cNvPicPr>
            <a:picLocks noChangeAspect="1"/>
          </p:cNvPicPr>
          <p:nvPr/>
        </p:nvPicPr>
        <p:blipFill>
          <a:blip r:embed="rId8"/>
          <a:stretch>
            <a:fillRect/>
          </a:stretch>
        </p:blipFill>
        <p:spPr>
          <a:xfrm>
            <a:off x="80600" y="5424755"/>
            <a:ext cx="1087522" cy="1087522"/>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pic>
        <p:nvPicPr>
          <p:cNvPr id="18" name="Picture 17" descr="Logo&#10;&#10;Description automatically generated">
            <a:extLst>
              <a:ext uri="{FF2B5EF4-FFF2-40B4-BE49-F238E27FC236}">
                <a16:creationId xmlns:a16="http://schemas.microsoft.com/office/drawing/2014/main" id="{6292D730-C0C7-4EBD-909C-AF966CABE6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0451" y="2656293"/>
            <a:ext cx="1754273" cy="362748"/>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1347E454-8D22-4499-9F1F-DDF4392FA7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5539" y="5968516"/>
            <a:ext cx="904873" cy="904873"/>
          </a:xfrm>
          <a:prstGeom prst="rect">
            <a:avLst/>
          </a:prstGeom>
        </p:spPr>
      </p:pic>
    </p:spTree>
    <p:extLst>
      <p:ext uri="{BB962C8B-B14F-4D97-AF65-F5344CB8AC3E}">
        <p14:creationId xmlns:p14="http://schemas.microsoft.com/office/powerpoint/2010/main" val="16947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MHS\CAMHS.CSU.Shared\iThrive\Templates\Getting More Help.png">
            <a:extLst>
              <a:ext uri="{FF2B5EF4-FFF2-40B4-BE49-F238E27FC236}">
                <a16:creationId xmlns:a16="http://schemas.microsoft.com/office/drawing/2014/main" id="{8C845E42-97F7-4317-872B-338BB510CB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3465" y="3544133"/>
            <a:ext cx="1140142" cy="1143000"/>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CA6F0D-DA21-4FC6-AE06-D92189970BDE}"/>
              </a:ext>
            </a:extLst>
          </p:cNvPr>
          <p:cNvSpPr txBox="1"/>
          <p:nvPr/>
        </p:nvSpPr>
        <p:spPr>
          <a:xfrm>
            <a:off x="2021469" y="514431"/>
            <a:ext cx="9782175" cy="3550972"/>
          </a:xfrm>
          <a:prstGeom prst="rect">
            <a:avLst/>
          </a:prstGeom>
          <a:noFill/>
        </p:spPr>
        <p:txBody>
          <a:bodyPr wrap="square">
            <a:spAutoFit/>
          </a:bodyPr>
          <a:lstStyle/>
          <a:p>
            <a:pPr algn="ctr">
              <a:lnSpc>
                <a:spcPct val="115000"/>
              </a:lnSpc>
              <a:spcAft>
                <a:spcPts val="1000"/>
              </a:spcAft>
            </a:pPr>
            <a:r>
              <a:rPr lang="en-GB" sz="2000" b="1" u="sng" dirty="0" err="1"/>
              <a:t>Kooth</a:t>
            </a:r>
            <a:r>
              <a:rPr lang="en-GB" sz="2000" b="1" u="sng" dirty="0"/>
              <a:t>: o</a:t>
            </a:r>
            <a:r>
              <a:rPr lang="en-GB" sz="1800" b="1" u="sng" dirty="0"/>
              <a:t>nline </a:t>
            </a:r>
            <a:r>
              <a:rPr lang="en-GB" b="1" u="sng" dirty="0"/>
              <a:t>C</a:t>
            </a:r>
            <a:r>
              <a:rPr lang="en-GB" sz="1800" b="1" u="sng" dirty="0"/>
              <a:t>ounselling Advice and Mental </a:t>
            </a:r>
            <a:r>
              <a:rPr lang="en-GB" b="1" u="sng" dirty="0"/>
              <a:t>H</a:t>
            </a:r>
            <a:r>
              <a:rPr lang="en-GB" sz="1800" b="1" u="sng" dirty="0"/>
              <a:t>ealth </a:t>
            </a:r>
            <a:r>
              <a:rPr lang="en-GB" b="1" u="sng" dirty="0"/>
              <a:t>S</a:t>
            </a:r>
            <a:r>
              <a:rPr lang="en-GB" sz="1800" b="1" u="sng" dirty="0"/>
              <a:t>upport </a:t>
            </a:r>
            <a:r>
              <a:rPr lang="en-GB" b="1" u="sng" dirty="0"/>
              <a:t>S</a:t>
            </a:r>
            <a:r>
              <a:rPr lang="en-GB" sz="1800" b="1" u="sng" dirty="0"/>
              <a:t>ervice </a:t>
            </a:r>
          </a:p>
          <a:p>
            <a:pPr>
              <a:lnSpc>
                <a:spcPct val="115000"/>
              </a:lnSpc>
              <a:spcAft>
                <a:spcPts val="1000"/>
              </a:spcAft>
            </a:pPr>
            <a:endParaRPr lang="en-GB" sz="1800" dirty="0"/>
          </a:p>
          <a:p>
            <a:pPr>
              <a:lnSpc>
                <a:spcPct val="115000"/>
              </a:lnSpc>
              <a:spcAft>
                <a:spcPts val="1000"/>
              </a:spcAft>
            </a:pPr>
            <a:r>
              <a:rPr lang="en-GB" sz="1800" dirty="0" err="1"/>
              <a:t>Kooth</a:t>
            </a:r>
            <a:r>
              <a:rPr lang="en-GB" sz="1800" dirty="0"/>
              <a:t> is for young people in Wigan aged 11-19. As we are commissioned by Wigan CCG it is free for young people to use and is self-referral, meaning there is no need to visit a GP to access the service. Completely anonymous, it takes just a few minutes to sign up to the site where young people can then speak to fully qualified counsellors and therapists until 10pm, 365 days per year. There are also forums where young people can get peer based advice; these are all fully moderated by </a:t>
            </a:r>
            <a:r>
              <a:rPr lang="en-GB" sz="1800" dirty="0" err="1"/>
              <a:t>Kooth</a:t>
            </a:r>
            <a:r>
              <a:rPr lang="en-GB" sz="1800" dirty="0"/>
              <a:t> staff to ensure a safe and supportive environment. All counsellors are BACP accredited and police checked, and will continue to support young people for the duration they need. Young people please visit: www.kooth.com </a:t>
            </a:r>
          </a:p>
        </p:txBody>
      </p:sp>
      <p:cxnSp>
        <p:nvCxnSpPr>
          <p:cNvPr id="7" name="Straight Connector 6">
            <a:extLst>
              <a:ext uri="{FF2B5EF4-FFF2-40B4-BE49-F238E27FC236}">
                <a16:creationId xmlns:a16="http://schemas.microsoft.com/office/drawing/2014/main" id="{E7DF833E-F752-454D-A893-C8E4E0AB7239}"/>
              </a:ext>
            </a:extLst>
          </p:cNvPr>
          <p:cNvCxnSpPr>
            <a:cxnSpLocks/>
          </p:cNvCxnSpPr>
          <p:nvPr/>
        </p:nvCxnSpPr>
        <p:spPr>
          <a:xfrm>
            <a:off x="1513636"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8" name="Picture 7">
            <a:extLst>
              <a:ext uri="{FF2B5EF4-FFF2-40B4-BE49-F238E27FC236}">
                <a16:creationId xmlns:a16="http://schemas.microsoft.com/office/drawing/2014/main" id="{B011AB35-4244-4C02-9DFA-FBBB4324F201}"/>
              </a:ext>
            </a:extLst>
          </p:cNvPr>
          <p:cNvPicPr>
            <a:picLocks noChangeAspect="1"/>
          </p:cNvPicPr>
          <p:nvPr/>
        </p:nvPicPr>
        <p:blipFill>
          <a:blip r:embed="rId3"/>
          <a:stretch>
            <a:fillRect/>
          </a:stretch>
        </p:blipFill>
        <p:spPr>
          <a:xfrm>
            <a:off x="220471" y="122474"/>
            <a:ext cx="1059064" cy="1059064"/>
          </a:xfrm>
          <a:prstGeom prst="rect">
            <a:avLst/>
          </a:prstGeom>
          <a:effectLst>
            <a:glow rad="127000">
              <a:schemeClr val="accent1">
                <a:alpha val="85000"/>
              </a:schemeClr>
            </a:glow>
          </a:effectLst>
        </p:spPr>
      </p:pic>
      <p:pic>
        <p:nvPicPr>
          <p:cNvPr id="9" name="Picture 2" descr="S:\CAMHS\CAMHS.CSU.Shared\iThrive\Templates\Getting Help.png">
            <a:extLst>
              <a:ext uri="{FF2B5EF4-FFF2-40B4-BE49-F238E27FC236}">
                <a16:creationId xmlns:a16="http://schemas.microsoft.com/office/drawing/2014/main" id="{324DDA1F-F053-4141-A0A9-943F4839BC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9017" y="1837480"/>
            <a:ext cx="1130330" cy="1128421"/>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hart&#10;&#10;Description automatically generated">
            <a:extLst>
              <a:ext uri="{FF2B5EF4-FFF2-40B4-BE49-F238E27FC236}">
                <a16:creationId xmlns:a16="http://schemas.microsoft.com/office/drawing/2014/main" id="{3B576016-FDA1-4ED0-8AF4-DD3B31F5AEB2}"/>
              </a:ext>
            </a:extLst>
          </p:cNvPr>
          <p:cNvPicPr>
            <a:picLocks noChangeAspect="1"/>
          </p:cNvPicPr>
          <p:nvPr/>
        </p:nvPicPr>
        <p:blipFill>
          <a:blip r:embed="rId5"/>
          <a:stretch>
            <a:fillRect/>
          </a:stretch>
        </p:blipFill>
        <p:spPr>
          <a:xfrm>
            <a:off x="153465" y="5328496"/>
            <a:ext cx="1140674" cy="1062777"/>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pic>
        <p:nvPicPr>
          <p:cNvPr id="12" name="Picture 11" descr="A picture containing text, clipart&#10;&#10;Description automatically generated">
            <a:extLst>
              <a:ext uri="{FF2B5EF4-FFF2-40B4-BE49-F238E27FC236}">
                <a16:creationId xmlns:a16="http://schemas.microsoft.com/office/drawing/2014/main" id="{0324F5D4-4F3F-46A8-8F5D-83624F3606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120" y="122474"/>
            <a:ext cx="1745668" cy="620476"/>
          </a:xfrm>
          <a:prstGeom prst="rect">
            <a:avLst/>
          </a:prstGeom>
        </p:spPr>
      </p:pic>
    </p:spTree>
    <p:extLst>
      <p:ext uri="{BB962C8B-B14F-4D97-AF65-F5344CB8AC3E}">
        <p14:creationId xmlns:p14="http://schemas.microsoft.com/office/powerpoint/2010/main" val="35034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19" y="276224"/>
            <a:ext cx="10404629" cy="6863417"/>
          </a:xfrm>
          <a:prstGeom prst="rect">
            <a:avLst/>
          </a:prstGeom>
          <a:noFill/>
        </p:spPr>
        <p:txBody>
          <a:bodyPr wrap="square">
            <a:spAutoFit/>
          </a:bodyPr>
          <a:lstStyle/>
          <a:p>
            <a:pPr algn="ctr"/>
            <a:r>
              <a:rPr lang="en-GB" b="1" u="sng" dirty="0"/>
              <a:t>Get Involved : Mental health Services </a:t>
            </a:r>
            <a:endParaRPr lang="en-GB" b="1" u="sng" dirty="0">
              <a:effectLst/>
            </a:endParaRPr>
          </a:p>
          <a:p>
            <a:endParaRPr lang="en-GB" sz="1600" b="1" dirty="0"/>
          </a:p>
          <a:p>
            <a:r>
              <a:rPr lang="en-GB" sz="1600" b="1" u="sng" dirty="0">
                <a:effectLst/>
              </a:rPr>
              <a:t>Targeted Youth Support Services: Youth </a:t>
            </a:r>
            <a:r>
              <a:rPr lang="en-GB" sz="1600" b="1" u="sng" dirty="0"/>
              <a:t>Cabinet</a:t>
            </a:r>
          </a:p>
          <a:p>
            <a:endParaRPr lang="en-GB" sz="1600" dirty="0">
              <a:effectLst/>
            </a:endParaRPr>
          </a:p>
          <a:p>
            <a:r>
              <a:rPr lang="en-GB" sz="1600" dirty="0">
                <a:effectLst/>
              </a:rPr>
              <a:t>If you want to change something that affects young people in Wigan Borough, the Youth Cabinet might be for you.</a:t>
            </a:r>
          </a:p>
          <a:p>
            <a:r>
              <a:rPr lang="en-GB" sz="1600" dirty="0">
                <a:effectLst/>
              </a:rPr>
              <a:t>They campaign to make things better for young people in Wigan.</a:t>
            </a:r>
          </a:p>
          <a:p>
            <a:r>
              <a:rPr lang="en-GB" sz="1600" dirty="0">
                <a:effectLst/>
              </a:rPr>
              <a:t>It’s a place where you will be listened to and where you will get support to have your views heard by people who make decisions in Wigan Borough such as people who run Wigan Council, health services and transport.</a:t>
            </a:r>
          </a:p>
          <a:p>
            <a:r>
              <a:rPr lang="en-GB" sz="1600" dirty="0">
                <a:effectLst/>
              </a:rPr>
              <a:t>You will also get the chance to put yourself forward as a candidate to represent the borough at the UK Youth Parliament.</a:t>
            </a:r>
          </a:p>
          <a:p>
            <a:r>
              <a:rPr lang="en-GB" sz="1600" dirty="0">
                <a:effectLst/>
              </a:rPr>
              <a:t>please call us on 01942 487100 </a:t>
            </a:r>
          </a:p>
          <a:p>
            <a:endParaRPr lang="en-GB" sz="1600" dirty="0">
              <a:effectLst/>
            </a:endParaRPr>
          </a:p>
          <a:p>
            <a:endParaRPr lang="en-GB" sz="1600" dirty="0"/>
          </a:p>
          <a:p>
            <a:r>
              <a:rPr lang="en-GB" sz="1600" b="1" u="sng" dirty="0" err="1"/>
              <a:t>Beeheard</a:t>
            </a:r>
            <a:r>
              <a:rPr lang="en-GB" sz="1600" b="1" u="sng" dirty="0"/>
              <a:t> </a:t>
            </a:r>
          </a:p>
          <a:p>
            <a:endParaRPr lang="en-GB" sz="1600" b="1" u="sng" dirty="0"/>
          </a:p>
          <a:p>
            <a:r>
              <a:rPr lang="en-GB" sz="1800" dirty="0">
                <a:effectLst/>
                <a:latin typeface="Calibri" panose="020F0502020204030204" pitchFamily="34" charset="0"/>
                <a:ea typeface="Calibri" panose="020F0502020204030204" pitchFamily="34" charset="0"/>
              </a:rPr>
              <a:t>Take part in the Bee Heard project starting July 2021 for children and young people aged 13-25 to help shape and improve mental health services. </a:t>
            </a:r>
            <a:r>
              <a:rPr lang="en-GB" sz="1800" dirty="0" err="1">
                <a:effectLst/>
                <a:latin typeface="Calibri" panose="020F0502020204030204" pitchFamily="34" charset="0"/>
                <a:ea typeface="Calibri" panose="020F0502020204030204" pitchFamily="34" charset="0"/>
              </a:rPr>
              <a:t>BeeHeard</a:t>
            </a:r>
            <a:r>
              <a:rPr lang="en-GB" sz="1800" dirty="0">
                <a:effectLst/>
                <a:latin typeface="Calibri" panose="020F0502020204030204" pitchFamily="34" charset="0"/>
                <a:ea typeface="Calibri" panose="020F0502020204030204" pitchFamily="34" charset="0"/>
              </a:rPr>
              <a:t> is a monthly youth voice group that will have meetings in person and online with other young people and invited guests. The group will be facilitated by 42</a:t>
            </a:r>
            <a:r>
              <a:rPr lang="en-GB" sz="1800" baseline="30000" dirty="0">
                <a:effectLst/>
                <a:latin typeface="Calibri" panose="020F0502020204030204" pitchFamily="34" charset="0"/>
                <a:ea typeface="Calibri" panose="020F0502020204030204" pitchFamily="34" charset="0"/>
              </a:rPr>
              <a:t>nd</a:t>
            </a:r>
            <a:r>
              <a:rPr lang="en-GB" sz="1800" dirty="0">
                <a:effectLst/>
                <a:latin typeface="Calibri" panose="020F0502020204030204" pitchFamily="34" charset="0"/>
                <a:ea typeface="Calibri" panose="020F0502020204030204" pitchFamily="34" charset="0"/>
              </a:rPr>
              <a:t> St and Youth Focus NW. If you are under the age of 18, you will need to have a consent form signed by your parent/carer before starting the project.</a:t>
            </a:r>
          </a:p>
          <a:p>
            <a:r>
              <a:rPr lang="en-GB" dirty="0">
                <a:latin typeface="Calibri" panose="020F0502020204030204" pitchFamily="34" charset="0"/>
                <a:ea typeface="Calibri" panose="020F0502020204030204" pitchFamily="34" charset="0"/>
              </a:rPr>
              <a:t>Please email </a:t>
            </a:r>
            <a:r>
              <a:rPr lang="en-GB" sz="1800"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claire.workman@42ndstreet.org.uk</a:t>
            </a:r>
            <a:r>
              <a:rPr lang="en-GB" sz="1800" dirty="0">
                <a:effectLst/>
                <a:latin typeface="Calibri" panose="020F0502020204030204" pitchFamily="34" charset="0"/>
                <a:ea typeface="Calibri" panose="020F0502020204030204" pitchFamily="34" charset="0"/>
              </a:rPr>
              <a:t> or </a:t>
            </a:r>
            <a:r>
              <a:rPr lang="en-GB" sz="18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Georgina.fox@42ndstreet.org.uk</a:t>
            </a:r>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en-GB" sz="1600" b="1" u="sng" dirty="0"/>
          </a:p>
          <a:p>
            <a:pPr algn="ctr"/>
            <a:endParaRPr lang="en-GB" b="1" u="sng" dirty="0"/>
          </a:p>
          <a:p>
            <a:pPr algn="ctr"/>
            <a:endParaRPr lang="en-GB" b="1" u="sng" dirty="0"/>
          </a:p>
          <a:p>
            <a:pPr algn="ctr"/>
            <a:endParaRPr lang="en-GB" b="1" u="sng" dirty="0"/>
          </a:p>
        </p:txBody>
      </p:sp>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4"/>
          <a:stretch>
            <a:fillRect/>
          </a:stretch>
        </p:blipFill>
        <p:spPr>
          <a:xfrm>
            <a:off x="261746" y="2532071"/>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picture containing diagram&#10;&#10;Description automatically generated">
            <a:extLst>
              <a:ext uri="{FF2B5EF4-FFF2-40B4-BE49-F238E27FC236}">
                <a16:creationId xmlns:a16="http://schemas.microsoft.com/office/drawing/2014/main" id="{164CFE75-3F7F-43DC-9C08-772429318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3601" y="5800725"/>
            <a:ext cx="1526527" cy="871515"/>
          </a:xfrm>
          <a:prstGeom prst="rect">
            <a:avLst/>
          </a:prstGeom>
        </p:spPr>
      </p:pic>
      <p:pic>
        <p:nvPicPr>
          <p:cNvPr id="12" name="Picture 2" descr="S:\CAMHS\CAMHS.CSU.Shared\iThrive\Templates\Getting Help.png">
            <a:extLst>
              <a:ext uri="{FF2B5EF4-FFF2-40B4-BE49-F238E27FC236}">
                <a16:creationId xmlns:a16="http://schemas.microsoft.com/office/drawing/2014/main" id="{676BB9F6-47A9-4F90-90D0-77634A95DB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1746" y="4042678"/>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S:\CAMHS\CAMHS.CSU.Shared\iThrive\Templates\Thriving.png">
            <a:extLst>
              <a:ext uri="{FF2B5EF4-FFF2-40B4-BE49-F238E27FC236}">
                <a16:creationId xmlns:a16="http://schemas.microsoft.com/office/drawing/2014/main" id="{584A14A9-DD21-4DEF-B166-EB08133DC5B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3738" y="746327"/>
            <a:ext cx="1155080" cy="115312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0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19" y="276224"/>
            <a:ext cx="10404629" cy="4462760"/>
          </a:xfrm>
          <a:prstGeom prst="rect">
            <a:avLst/>
          </a:prstGeom>
          <a:noFill/>
        </p:spPr>
        <p:txBody>
          <a:bodyPr wrap="square">
            <a:spAutoFit/>
          </a:bodyPr>
          <a:lstStyle/>
          <a:p>
            <a:pPr algn="ctr"/>
            <a:r>
              <a:rPr lang="en-GB" b="1" u="sng" dirty="0"/>
              <a:t>Wigan Family Welfare: ADVOCACY</a:t>
            </a:r>
            <a:endParaRPr lang="en-GB" b="1" u="sng" dirty="0">
              <a:effectLst/>
            </a:endParaRPr>
          </a:p>
          <a:p>
            <a:endParaRPr lang="en-GB" sz="1600" b="1" dirty="0"/>
          </a:p>
          <a:p>
            <a:r>
              <a:rPr lang="en-GB" sz="1800" b="1" u="sng" dirty="0"/>
              <a:t>Advocacy</a:t>
            </a:r>
          </a:p>
          <a:p>
            <a:endParaRPr lang="en-GB" sz="1800" b="1" u="sng" dirty="0"/>
          </a:p>
          <a:p>
            <a:r>
              <a:rPr lang="en-GB" sz="1800" dirty="0"/>
              <a:t>Children who are looked after by the Local Authority (including Care Leavers up to the age of 25) may access our service. Additionally young people who are subject to Child Protection proceedings, are a Child in Need, or who are included in an Early Help process are also eligible. </a:t>
            </a:r>
          </a:p>
          <a:p>
            <a:endParaRPr lang="en-GB" dirty="0"/>
          </a:p>
          <a:p>
            <a:r>
              <a:rPr lang="en-GB" sz="1800" dirty="0"/>
              <a:t>Finally young people who are accessing mental health services, or attempting to or have accessed such services may be referred. Additionally we undertake to assist young people who may be considered to have additional needs. The referral criteria is designed to be clearly understandable and must be met in all cases;  contact: 01942 867888</a:t>
            </a:r>
            <a:br>
              <a:rPr lang="en-GB" sz="1600" dirty="0">
                <a:effectLst/>
              </a:rPr>
            </a:br>
            <a:endParaRPr lang="en-GB" sz="1600" dirty="0">
              <a:effectLst/>
            </a:endParaRPr>
          </a:p>
          <a:p>
            <a:pPr algn="ctr"/>
            <a:endParaRPr lang="en-GB" b="1" u="sng" dirty="0"/>
          </a:p>
          <a:p>
            <a:pPr algn="ctr"/>
            <a:endParaRPr lang="en-GB" b="1" u="sng" dirty="0"/>
          </a:p>
          <a:p>
            <a:pPr algn="ctr"/>
            <a:endParaRPr lang="en-GB" b="1" u="sng" dirty="0"/>
          </a:p>
        </p:txBody>
      </p:sp>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2"/>
          <a:stretch>
            <a:fillRect/>
          </a:stretch>
        </p:blipFill>
        <p:spPr>
          <a:xfrm>
            <a:off x="261746" y="2532071"/>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Picture 2" descr="A picture containing diagram&#10;&#10;Description automatically generated">
            <a:extLst>
              <a:ext uri="{FF2B5EF4-FFF2-40B4-BE49-F238E27FC236}">
                <a16:creationId xmlns:a16="http://schemas.microsoft.com/office/drawing/2014/main" id="{164CFE75-3F7F-43DC-9C08-772429318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941" y="5248275"/>
            <a:ext cx="2494187" cy="1423965"/>
          </a:xfrm>
          <a:prstGeom prst="rect">
            <a:avLst/>
          </a:prstGeom>
        </p:spPr>
      </p:pic>
      <p:pic>
        <p:nvPicPr>
          <p:cNvPr id="12" name="Picture 2" descr="S:\CAMHS\CAMHS.CSU.Shared\iThrive\Templates\Getting Help.png">
            <a:extLst>
              <a:ext uri="{FF2B5EF4-FFF2-40B4-BE49-F238E27FC236}">
                <a16:creationId xmlns:a16="http://schemas.microsoft.com/office/drawing/2014/main" id="{676BB9F6-47A9-4F90-90D0-77634A95DB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1746" y="4042678"/>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S:\CAMHS\CAMHS.CSU.Shared\iThrive\Templates\Thriving.png">
            <a:extLst>
              <a:ext uri="{FF2B5EF4-FFF2-40B4-BE49-F238E27FC236}">
                <a16:creationId xmlns:a16="http://schemas.microsoft.com/office/drawing/2014/main" id="{584A14A9-DD21-4DEF-B166-EB08133DC5B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3738" y="746327"/>
            <a:ext cx="1155080" cy="115312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4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18000">
              <a:schemeClr val="accent5">
                <a:tint val="44500"/>
                <a:satMod val="160000"/>
              </a:schemeClr>
            </a:gs>
            <a:gs pos="100000">
              <a:schemeClr val="accent5">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FF58A4-B777-4764-9BE5-B29C53CF5883}"/>
              </a:ext>
            </a:extLst>
          </p:cNvPr>
          <p:cNvSpPr/>
          <p:nvPr/>
        </p:nvSpPr>
        <p:spPr>
          <a:xfrm>
            <a:off x="5410692" y="746245"/>
            <a:ext cx="6457449" cy="5847755"/>
          </a:xfrm>
          <a:prstGeom prst="rect">
            <a:avLst/>
          </a:prstGeom>
        </p:spPr>
        <p:txBody>
          <a:bodyPr wrap="square">
            <a:spAutoFit/>
          </a:bodyPr>
          <a:lstStyle/>
          <a:p>
            <a:pPr>
              <a:spcAft>
                <a:spcPts val="0"/>
              </a:spcAft>
            </a:pPr>
            <a:r>
              <a:rPr lang="en-GB" sz="2200" dirty="0">
                <a:latin typeface="Calibri" panose="020F0502020204030204" pitchFamily="34" charset="0"/>
                <a:ea typeface="Calibri" panose="020F0502020204030204" pitchFamily="34" charset="0"/>
                <a:cs typeface="Times New Roman" panose="02020603050405020304" pitchFamily="18" charset="0"/>
              </a:rPr>
              <a:t>The THRIVE Framework is an </a:t>
            </a:r>
            <a:r>
              <a:rPr lang="en-GB" sz="2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integrated, person centred and needs led approach</a:t>
            </a:r>
            <a:r>
              <a:rPr lang="en-GB" sz="2200" b="1" dirty="0">
                <a:latin typeface="Calibri" panose="020F0502020204030204" pitchFamily="34" charset="0"/>
                <a:ea typeface="Calibri" panose="020F0502020204030204" pitchFamily="34" charset="0"/>
                <a:cs typeface="Times New Roman" panose="02020603050405020304" pitchFamily="18" charset="0"/>
              </a:rPr>
              <a:t> </a:t>
            </a:r>
            <a:r>
              <a:rPr lang="en-GB" sz="2200" dirty="0">
                <a:latin typeface="Calibri" panose="020F0502020204030204" pitchFamily="34" charset="0"/>
                <a:ea typeface="Calibri" panose="020F0502020204030204" pitchFamily="34" charset="0"/>
                <a:cs typeface="Times New Roman" panose="02020603050405020304" pitchFamily="18" charset="0"/>
              </a:rPr>
              <a:t>delivering mental health services for children, young people and their families. </a:t>
            </a:r>
            <a:r>
              <a:rPr lang="en-GB" sz="2200" dirty="0"/>
              <a:t>THRIVE </a:t>
            </a:r>
            <a:r>
              <a:rPr lang="en-GB" sz="2200" dirty="0">
                <a:effectLst/>
              </a:rPr>
              <a:t>includes five quadrants; </a:t>
            </a:r>
          </a:p>
          <a:p>
            <a:pPr>
              <a:spcAft>
                <a:spcPts val="0"/>
              </a:spcAft>
            </a:pPr>
            <a:r>
              <a:rPr lang="en-GB" sz="2200" b="1" dirty="0">
                <a:solidFill>
                  <a:schemeClr val="accent1"/>
                </a:solidFill>
                <a:effectLst/>
              </a:rPr>
              <a:t>Thriving, Getting Advice and Signposting, Getting Help, Getting More Help and Getting Risk Support. </a:t>
            </a:r>
          </a:p>
          <a:p>
            <a:pPr>
              <a:spcAft>
                <a:spcPts val="0"/>
              </a:spcAft>
            </a:pPr>
            <a:endParaRPr lang="en-GB" sz="2200" b="1" dirty="0">
              <a:solidFill>
                <a:schemeClr val="accent1"/>
              </a:solidFill>
              <a:effectLst/>
            </a:endParaRPr>
          </a:p>
          <a:p>
            <a:pPr>
              <a:spcAft>
                <a:spcPts val="0"/>
              </a:spcAft>
            </a:pPr>
            <a:r>
              <a:rPr lang="en-GB" sz="2200" dirty="0">
                <a:effectLst/>
              </a:rPr>
              <a:t>Emphasis is placed on </a:t>
            </a:r>
            <a:r>
              <a:rPr lang="en-GB" sz="2200" b="1" dirty="0"/>
              <a:t>P</a:t>
            </a:r>
            <a:r>
              <a:rPr lang="en-GB" sz="2200" b="1" dirty="0">
                <a:effectLst/>
              </a:rPr>
              <a:t>revention</a:t>
            </a:r>
            <a:r>
              <a:rPr lang="en-GB" sz="2200" dirty="0">
                <a:effectLst/>
              </a:rPr>
              <a:t> and also the </a:t>
            </a:r>
            <a:r>
              <a:rPr lang="en-GB" sz="2200" b="1" dirty="0"/>
              <a:t>P</a:t>
            </a:r>
            <a:r>
              <a:rPr lang="en-GB" sz="2200" b="1" dirty="0">
                <a:effectLst/>
              </a:rPr>
              <a:t>romotion</a:t>
            </a:r>
            <a:r>
              <a:rPr lang="en-GB" sz="2200" dirty="0">
                <a:effectLst/>
              </a:rPr>
              <a:t> of mental health and wellbeing across the whole population. Children, young people and their families are empowered through active involvement in decisions about their care through shared decision making, which is fundamental to the THRIVE approach.</a:t>
            </a:r>
          </a:p>
          <a:p>
            <a:pPr>
              <a:spcAft>
                <a:spcPts val="0"/>
              </a:spcAft>
            </a:pPr>
            <a:endParaRPr lang="en-GB" sz="2200" dirty="0"/>
          </a:p>
          <a:p>
            <a:pPr>
              <a:spcAft>
                <a:spcPts val="0"/>
              </a:spcAft>
            </a:pPr>
            <a:r>
              <a:rPr lang="en-GB" sz="2200" dirty="0">
                <a:highlight>
                  <a:srgbClr val="FFFF00"/>
                </a:highlight>
              </a:rPr>
              <a:t>The left side column will show you what mental health support is available in each of the five THRIVE quadrants. </a:t>
            </a:r>
          </a:p>
        </p:txBody>
      </p:sp>
      <p:pic>
        <p:nvPicPr>
          <p:cNvPr id="7" name="Picture 5">
            <a:extLst>
              <a:ext uri="{FF2B5EF4-FFF2-40B4-BE49-F238E27FC236}">
                <a16:creationId xmlns:a16="http://schemas.microsoft.com/office/drawing/2014/main" id="{556744D4-3191-461F-BFCE-802B92A395D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60558" y="896765"/>
            <a:ext cx="4531745" cy="4713440"/>
          </a:xfrm>
          <a:prstGeom prst="rect">
            <a:avLst/>
          </a:prstGeom>
          <a:noFill/>
          <a:ln>
            <a:noFill/>
          </a:ln>
          <a:effectLst>
            <a:glow rad="76200">
              <a:schemeClr val="accent1">
                <a:alpha val="51000"/>
              </a:schemeClr>
            </a:glow>
          </a:effectLst>
          <a:scene3d>
            <a:camera prst="orthographicFront"/>
            <a:lightRig rig="threePt" dir="t"/>
          </a:scene3d>
          <a:sp3d>
            <a:bevelT w="101600" prst="ribl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a:extLst>
              <a:ext uri="{FF2B5EF4-FFF2-40B4-BE49-F238E27FC236}">
                <a16:creationId xmlns:a16="http://schemas.microsoft.com/office/drawing/2014/main" id="{DEEE4508-36CF-4215-A916-22C80B787984}"/>
              </a:ext>
            </a:extLst>
          </p:cNvPr>
          <p:cNvCxnSpPr>
            <a:cxnSpLocks/>
          </p:cNvCxnSpPr>
          <p:nvPr/>
        </p:nvCxnSpPr>
        <p:spPr>
          <a:xfrm>
            <a:off x="5218771" y="122663"/>
            <a:ext cx="0" cy="6535312"/>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575A4CC7-13D4-4A04-8D4B-65E75BCF81FF}"/>
              </a:ext>
            </a:extLst>
          </p:cNvPr>
          <p:cNvSpPr txBox="1"/>
          <p:nvPr/>
        </p:nvSpPr>
        <p:spPr>
          <a:xfrm>
            <a:off x="5726848" y="38359"/>
            <a:ext cx="5675964" cy="707886"/>
          </a:xfrm>
          <a:prstGeom prst="rect">
            <a:avLst/>
          </a:prstGeom>
          <a:noFill/>
        </p:spPr>
        <p:txBody>
          <a:bodyPr wrap="square" rtlCol="0">
            <a:spAutoFit/>
          </a:bodyPr>
          <a:lstStyle/>
          <a:p>
            <a:pPr algn="ctr"/>
            <a:r>
              <a:rPr lang="en-GB" sz="2000" u="sng" dirty="0"/>
              <a:t>THRIVE Directory: Children &amp; Young People</a:t>
            </a:r>
          </a:p>
          <a:p>
            <a:pPr algn="ctr"/>
            <a:r>
              <a:rPr lang="en-GB" sz="2000" u="sng" dirty="0"/>
              <a:t> Mental Health Services </a:t>
            </a:r>
          </a:p>
        </p:txBody>
      </p:sp>
    </p:spTree>
    <p:extLst>
      <p:ext uri="{BB962C8B-B14F-4D97-AF65-F5344CB8AC3E}">
        <p14:creationId xmlns:p14="http://schemas.microsoft.com/office/powerpoint/2010/main" val="26411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2F4B86-D3BE-4675-AB5A-4587FE639A12}"/>
              </a:ext>
            </a:extLst>
          </p:cNvPr>
          <p:cNvSpPr txBox="1"/>
          <p:nvPr/>
        </p:nvSpPr>
        <p:spPr>
          <a:xfrm>
            <a:off x="1469262" y="295275"/>
            <a:ext cx="10535267" cy="6149889"/>
          </a:xfrm>
          <a:prstGeom prst="rect">
            <a:avLst/>
          </a:prstGeom>
          <a:noFill/>
        </p:spPr>
        <p:txBody>
          <a:bodyPr wrap="square">
            <a:spAutoFit/>
          </a:bodyPr>
          <a:lstStyle/>
          <a:p>
            <a:pPr algn="ctr"/>
            <a:r>
              <a:rPr lang="en-GB" b="1" u="sng" dirty="0">
                <a:latin typeface="Calibri" panose="020F0502020204030204" pitchFamily="34" charset="0"/>
                <a:cs typeface="Calibri" panose="020F0502020204030204" pitchFamily="34" charset="0"/>
              </a:rPr>
              <a:t>Professional Referrals ONLY </a:t>
            </a:r>
            <a:endParaRPr lang="en-GB" b="1" dirty="0">
              <a:latin typeface="Calibri" panose="020F0502020204030204" pitchFamily="34" charset="0"/>
              <a:cs typeface="Calibri" panose="020F0502020204030204" pitchFamily="34" charset="0"/>
            </a:endParaRPr>
          </a:p>
          <a:p>
            <a:r>
              <a:rPr lang="en-GB" sz="1600" b="1" u="sng" dirty="0">
                <a:latin typeface="Calibri" panose="020F0502020204030204" pitchFamily="34" charset="0"/>
                <a:cs typeface="Calibri" panose="020F0502020204030204" pitchFamily="34" charset="0"/>
              </a:rPr>
              <a:t>CAMHS Professional Referral:</a:t>
            </a:r>
          </a:p>
          <a:p>
            <a:endParaRPr lang="en-GB" sz="1400" b="1" u="sng" dirty="0">
              <a:latin typeface="Calibri" panose="020F0502020204030204" pitchFamily="34" charset="0"/>
              <a:cs typeface="Calibri" panose="020F0502020204030204" pitchFamily="34" charset="0"/>
            </a:endParaRPr>
          </a:p>
          <a:p>
            <a:r>
              <a:rPr lang="en-GB" sz="1600" b="1" u="sng" dirty="0">
                <a:latin typeface="Calibri" panose="020F0502020204030204" pitchFamily="34" charset="0"/>
                <a:cs typeface="Calibri" panose="020F0502020204030204" pitchFamily="34" charset="0"/>
              </a:rPr>
              <a:t>CEDS – </a:t>
            </a:r>
            <a:r>
              <a:rPr lang="en-GB" sz="1600" b="1" u="sng" dirty="0" err="1">
                <a:latin typeface="Calibri" panose="020F0502020204030204" pitchFamily="34" charset="0"/>
                <a:cs typeface="Calibri" panose="020F0502020204030204" pitchFamily="34" charset="0"/>
              </a:rPr>
              <a:t>Childrens</a:t>
            </a:r>
            <a:r>
              <a:rPr lang="en-GB" sz="1600" b="1" u="sng" dirty="0">
                <a:latin typeface="Calibri" panose="020F0502020204030204" pitchFamily="34" charset="0"/>
                <a:cs typeface="Calibri" panose="020F0502020204030204" pitchFamily="34" charset="0"/>
              </a:rPr>
              <a:t> community eating disorder service</a:t>
            </a:r>
          </a:p>
          <a:p>
            <a:r>
              <a:rPr lang="en-GB" sz="1400" dirty="0">
                <a:latin typeface="Calibri" panose="020F0502020204030204" pitchFamily="34" charset="0"/>
                <a:cs typeface="Calibri" panose="020F0502020204030204" pitchFamily="34" charset="0"/>
              </a:rPr>
              <a:t>Offering specialist consultation and intervention for those with suspected or diagnosed primary eating disorders</a:t>
            </a:r>
          </a:p>
          <a:p>
            <a:r>
              <a:rPr lang="en-GB" sz="1600" b="1" u="sng" dirty="0">
                <a:latin typeface="Calibri" panose="020F0502020204030204" pitchFamily="34" charset="0"/>
                <a:cs typeface="Calibri" panose="020F0502020204030204" pitchFamily="34" charset="0"/>
              </a:rPr>
              <a:t>Neurodevelopmental pathway </a:t>
            </a:r>
          </a:p>
          <a:p>
            <a:r>
              <a:rPr lang="en-GB" sz="1400" dirty="0">
                <a:latin typeface="Calibri" panose="020F0502020204030204" pitchFamily="34" charset="0"/>
                <a:cs typeface="Calibri" panose="020F0502020204030204" pitchFamily="34" charset="0"/>
              </a:rPr>
              <a:t>Specialist CAMHS/LD practitioners able to offer reasonable adjustment and adapted support to young people with neurodevelopmental disorders experiencing mental health difficulties. CAMHS can also provide assessment of ASC when suspected during the course of treatment</a:t>
            </a:r>
          </a:p>
          <a:p>
            <a:r>
              <a:rPr lang="en-GB" sz="1600" b="1" u="sng" dirty="0">
                <a:latin typeface="Calibri" panose="020F0502020204030204" pitchFamily="34" charset="0"/>
                <a:cs typeface="Calibri" panose="020F0502020204030204" pitchFamily="34" charset="0"/>
              </a:rPr>
              <a:t>ATOM CAMHS</a:t>
            </a:r>
          </a:p>
          <a:p>
            <a:r>
              <a:rPr lang="en-GB" sz="1400" dirty="0">
                <a:latin typeface="Calibri" panose="020F0502020204030204" pitchFamily="34" charset="0"/>
                <a:cs typeface="Calibri" panose="020F0502020204030204" pitchFamily="34" charset="0"/>
              </a:rPr>
              <a:t>Specialist service providing consultation, training and supervision to the local authority working with children on the edge of care </a:t>
            </a:r>
          </a:p>
          <a:p>
            <a:endParaRPr lang="en-GB" sz="1400" dirty="0">
              <a:latin typeface="Calibri" panose="020F0502020204030204" pitchFamily="34" charset="0"/>
              <a:cs typeface="Calibri" panose="020F0502020204030204" pitchFamily="34" charset="0"/>
            </a:endParaRPr>
          </a:p>
          <a:p>
            <a:pPr algn="just">
              <a:lnSpc>
                <a:spcPct val="115000"/>
              </a:lnSpc>
              <a:spcAft>
                <a:spcPts val="1000"/>
              </a:spcAft>
            </a:pPr>
            <a:r>
              <a:rPr lang="en-GB" sz="1600" b="1" u="sng" dirty="0">
                <a:effectLst/>
                <a:latin typeface="Calibri" panose="020F0502020204030204" pitchFamily="34" charset="0"/>
                <a:ea typeface="Calibri" panose="020F0502020204030204" pitchFamily="34" charset="0"/>
              </a:rPr>
              <a:t>School link team </a:t>
            </a:r>
            <a:r>
              <a:rPr lang="en-GB" sz="1400" dirty="0">
                <a:effectLst/>
                <a:latin typeface="Calibri" panose="020F0502020204030204" pitchFamily="34" charset="0"/>
                <a:ea typeface="Calibri" panose="020F0502020204030204" pitchFamily="34" charset="0"/>
              </a:rPr>
              <a:t>offer includes a named CAMHS school link worker aligned with THRIVE’s getting advice and getting help domains. The school link team’s role is solely around early identification and mental health prevention and promotion. We work collaboratively with school staff to support young people to thrive by enabling; </a:t>
            </a:r>
          </a:p>
          <a:p>
            <a:pPr marL="342900" lvl="0" indent="-342900" algn="just">
              <a:lnSpc>
                <a:spcPct val="115000"/>
              </a:lnSpc>
              <a:buFont typeface="Symbol" panose="05050102010706020507" pitchFamily="18" charset="2"/>
              <a:buChar char=""/>
            </a:pPr>
            <a:r>
              <a:rPr lang="en-GB" sz="1400" b="1" dirty="0">
                <a:effectLst/>
                <a:latin typeface="Calibri" panose="020F0502020204030204" pitchFamily="34" charset="0"/>
                <a:ea typeface="Times New Roman" panose="02020603050405020304" pitchFamily="18" charset="0"/>
              </a:rPr>
              <a:t>Early identification, consultation and assessment</a:t>
            </a:r>
            <a:r>
              <a:rPr lang="en-GB" sz="1400" dirty="0">
                <a:effectLst/>
                <a:latin typeface="Calibri" panose="020F0502020204030204" pitchFamily="34" charset="0"/>
                <a:ea typeface="Times New Roman" panose="02020603050405020304" pitchFamily="18" charset="0"/>
              </a:rPr>
              <a:t> for emerging mental health need. </a:t>
            </a:r>
            <a:endParaRPr lang="en-GB" sz="14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GB" sz="1400" b="1" dirty="0">
                <a:effectLst/>
                <a:latin typeface="Calibri" panose="020F0502020204030204" pitchFamily="34" charset="0"/>
                <a:ea typeface="Times New Roman" panose="02020603050405020304" pitchFamily="18" charset="0"/>
              </a:rPr>
              <a:t>Brief intervention (3 – 8 sessions) </a:t>
            </a:r>
            <a:r>
              <a:rPr lang="en-GB" sz="1400" dirty="0">
                <a:effectLst/>
                <a:latin typeface="Calibri" panose="020F0502020204030204" pitchFamily="34" charset="0"/>
                <a:ea typeface="Times New Roman" panose="02020603050405020304" pitchFamily="18" charset="0"/>
              </a:rPr>
              <a:t>typically around worry, anxiety, worry, stress or low mood.</a:t>
            </a:r>
            <a:endParaRPr lang="en-GB" sz="14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GB" sz="1400" b="1" dirty="0">
                <a:effectLst/>
                <a:latin typeface="Calibri" panose="020F0502020204030204" pitchFamily="34" charset="0"/>
                <a:ea typeface="Times New Roman" panose="02020603050405020304" pitchFamily="18" charset="0"/>
              </a:rPr>
              <a:t>Mental health promotion</a:t>
            </a:r>
            <a:r>
              <a:rPr lang="en-GB" sz="1400" dirty="0">
                <a:effectLst/>
                <a:latin typeface="Calibri" panose="020F0502020204030204" pitchFamily="34" charset="0"/>
                <a:ea typeface="Times New Roman" panose="02020603050405020304" pitchFamily="18" charset="0"/>
              </a:rPr>
              <a:t> through working to upskill school staff, young people and parents. We aim to normalise mental health within schools, reduce stigma and raise awareness of self-help and self-management strategies.</a:t>
            </a:r>
            <a:endParaRPr lang="en-GB" sz="14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GB" sz="1400" b="1" dirty="0">
                <a:effectLst/>
                <a:latin typeface="Calibri" panose="020F0502020204030204" pitchFamily="34" charset="0"/>
                <a:ea typeface="Times New Roman" panose="02020603050405020304" pitchFamily="18" charset="0"/>
              </a:rPr>
              <a:t>Working collaboratively</a:t>
            </a:r>
            <a:r>
              <a:rPr lang="en-GB" sz="1400" dirty="0">
                <a:effectLst/>
                <a:latin typeface="Calibri" panose="020F0502020204030204" pitchFamily="34" charset="0"/>
                <a:ea typeface="Times New Roman" panose="02020603050405020304" pitchFamily="18" charset="0"/>
              </a:rPr>
              <a:t> with senior leadership teams and partner agencies through the Team Around the School (TAS) approach e.g. whole school mental health during remote learning and staff wellbeing. </a:t>
            </a:r>
            <a:endParaRPr lang="en-GB" sz="1400" dirty="0">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en-GB" sz="1400" b="1" dirty="0">
                <a:effectLst/>
                <a:latin typeface="Calibri" panose="020F0502020204030204" pitchFamily="34" charset="0"/>
                <a:ea typeface="Times New Roman" panose="02020603050405020304" pitchFamily="18" charset="0"/>
              </a:rPr>
              <a:t>Participation</a:t>
            </a:r>
            <a:r>
              <a:rPr lang="en-GB" sz="1400" dirty="0">
                <a:effectLst/>
                <a:latin typeface="Calibri" panose="020F0502020204030204" pitchFamily="34" charset="0"/>
                <a:ea typeface="Times New Roman" panose="02020603050405020304" pitchFamily="18" charset="0"/>
              </a:rPr>
              <a:t> by listening to young people view’s on how mental health support can be improved within schools. </a:t>
            </a:r>
          </a:p>
          <a:p>
            <a:r>
              <a:rPr lang="en-GB" sz="1400" dirty="0">
                <a:effectLst/>
              </a:rPr>
              <a:t>For young people our service can be accessed through your school or college, who can support you and your parents to meet with up with the link work at a time that is suitable for you.  If you are a school, advice and support can be accessed through consultation with your link worker, this can be requested through our simple, online </a:t>
            </a:r>
            <a:r>
              <a:rPr lang="en-GB" sz="1400" dirty="0">
                <a:effectLst/>
                <a:hlinkClick r:id="rId2"/>
              </a:rPr>
              <a:t>consultation request form</a:t>
            </a:r>
            <a:r>
              <a:rPr lang="en-GB" sz="1400" dirty="0">
                <a:effectLst/>
              </a:rPr>
              <a:t>. Alternatively, you can get advice through your service delivery footprint huddle meeting which your link worker or by calling Wigan CAMHS on 01942 775 400.</a:t>
            </a:r>
          </a:p>
        </p:txBody>
      </p:sp>
      <p:pic>
        <p:nvPicPr>
          <p:cNvPr id="9" name="Picture 8" descr="Chart&#10;&#10;Description automatically generated">
            <a:extLst>
              <a:ext uri="{FF2B5EF4-FFF2-40B4-BE49-F238E27FC236}">
                <a16:creationId xmlns:a16="http://schemas.microsoft.com/office/drawing/2014/main" id="{D1C39588-FE86-4E12-8EE6-08F04BDF325E}"/>
              </a:ext>
            </a:extLst>
          </p:cNvPr>
          <p:cNvPicPr>
            <a:picLocks noChangeAspect="1"/>
          </p:cNvPicPr>
          <p:nvPr/>
        </p:nvPicPr>
        <p:blipFill>
          <a:blip r:embed="rId3"/>
          <a:stretch>
            <a:fillRect/>
          </a:stretch>
        </p:blipFill>
        <p:spPr>
          <a:xfrm>
            <a:off x="148729" y="3664236"/>
            <a:ext cx="1057275" cy="1057275"/>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cxnSp>
        <p:nvCxnSpPr>
          <p:cNvPr id="10" name="Straight Connector 9">
            <a:extLst>
              <a:ext uri="{FF2B5EF4-FFF2-40B4-BE49-F238E27FC236}">
                <a16:creationId xmlns:a16="http://schemas.microsoft.com/office/drawing/2014/main" id="{5E631189-42BD-4F21-971F-26A6F8811AD2}"/>
              </a:ext>
            </a:extLst>
          </p:cNvPr>
          <p:cNvCxnSpPr>
            <a:cxnSpLocks/>
          </p:cNvCxnSpPr>
          <p:nvPr/>
        </p:nvCxnSpPr>
        <p:spPr>
          <a:xfrm>
            <a:off x="1437436" y="0"/>
            <a:ext cx="0" cy="6858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576EAEED-D9DC-4DB9-9ADC-8D065375D3AE}"/>
              </a:ext>
            </a:extLst>
          </p:cNvPr>
          <p:cNvCxnSpPr>
            <a:cxnSpLocks/>
          </p:cNvCxnSpPr>
          <p:nvPr/>
        </p:nvCxnSpPr>
        <p:spPr>
          <a:xfrm>
            <a:off x="1437436" y="2834457"/>
            <a:ext cx="7611314" cy="0"/>
          </a:xfrm>
          <a:prstGeom prst="line">
            <a:avLst/>
          </a:prstGeom>
        </p:spPr>
        <p:style>
          <a:lnRef idx="3">
            <a:schemeClr val="accent2"/>
          </a:lnRef>
          <a:fillRef idx="0">
            <a:schemeClr val="accent2"/>
          </a:fillRef>
          <a:effectRef idx="2">
            <a:schemeClr val="accent2"/>
          </a:effectRef>
          <a:fontRef idx="minor">
            <a:schemeClr val="tx1"/>
          </a:fontRef>
        </p:style>
      </p:cxnSp>
      <p:pic>
        <p:nvPicPr>
          <p:cNvPr id="13" name="Picture 12" descr="S:\CAMHS\CAMHS.CSU.Shared\iThrive\Templates\Getting More Help.png">
            <a:extLst>
              <a:ext uri="{FF2B5EF4-FFF2-40B4-BE49-F238E27FC236}">
                <a16:creationId xmlns:a16="http://schemas.microsoft.com/office/drawing/2014/main" id="{A735212D-284C-481E-A9EB-A97E56BA79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9589" y="5326651"/>
            <a:ext cx="1056415" cy="1059064"/>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4D208D8-5930-483A-9A53-99979F7DBA79}"/>
              </a:ext>
            </a:extLst>
          </p:cNvPr>
          <p:cNvPicPr>
            <a:picLocks noChangeAspect="1"/>
          </p:cNvPicPr>
          <p:nvPr/>
        </p:nvPicPr>
        <p:blipFill>
          <a:blip r:embed="rId5"/>
          <a:stretch>
            <a:fillRect/>
          </a:stretch>
        </p:blipFill>
        <p:spPr>
          <a:xfrm>
            <a:off x="187464" y="470496"/>
            <a:ext cx="1059064" cy="1059064"/>
          </a:xfrm>
          <a:prstGeom prst="rect">
            <a:avLst/>
          </a:prstGeom>
          <a:effectLst>
            <a:glow rad="127000">
              <a:schemeClr val="accent1">
                <a:alpha val="85000"/>
              </a:schemeClr>
            </a:glow>
          </a:effectLst>
        </p:spPr>
      </p:pic>
      <p:pic>
        <p:nvPicPr>
          <p:cNvPr id="15" name="Picture 2" descr="S:\CAMHS\CAMHS.CSU.Shared\iThrive\Templates\Getting Help.png">
            <a:extLst>
              <a:ext uri="{FF2B5EF4-FFF2-40B4-BE49-F238E27FC236}">
                <a16:creationId xmlns:a16="http://schemas.microsoft.com/office/drawing/2014/main" id="{71F1944D-DDA1-48F2-9CD8-4E438D6797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46940" y="2001822"/>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9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5"/>
                                        </p:tgtEl>
                                      </p:cBhvr>
                                    </p:animEffect>
                                    <p:animScale>
                                      <p:cBhvr>
                                        <p:cTn id="22"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20" y="276225"/>
            <a:ext cx="10199280" cy="7109639"/>
          </a:xfrm>
          <a:prstGeom prst="rect">
            <a:avLst/>
          </a:prstGeom>
          <a:noFill/>
        </p:spPr>
        <p:txBody>
          <a:bodyPr wrap="square">
            <a:spAutoFit/>
          </a:bodyPr>
          <a:lstStyle/>
          <a:p>
            <a:r>
              <a:rPr lang="en-GB" b="1" u="sng" dirty="0"/>
              <a:t>Targeted Youth Services: Professionals Referral Only</a:t>
            </a:r>
          </a:p>
          <a:p>
            <a:endParaRPr lang="en-GB" b="1" u="sng" dirty="0"/>
          </a:p>
          <a:p>
            <a:r>
              <a:rPr lang="en-GB" sz="1600" dirty="0">
                <a:effectLst/>
              </a:rPr>
              <a:t>We want all young people to achieve their potential, be more confident and resilient, and have a strong support network to help them make positive changes.</a:t>
            </a:r>
          </a:p>
          <a:p>
            <a:r>
              <a:rPr lang="en-GB" sz="1600" dirty="0">
                <a:effectLst/>
              </a:rPr>
              <a:t>We work with children and young people aged 8-18 (and up to 25 for those with a physical/learning disability) to help them get back on track if they’re taking risks or experiencing difficulties.</a:t>
            </a:r>
          </a:p>
          <a:p>
            <a:r>
              <a:rPr lang="en-GB" sz="1600" b="1" dirty="0">
                <a:effectLst/>
              </a:rPr>
              <a:t>Who do we work with?</a:t>
            </a:r>
          </a:p>
          <a:p>
            <a:pPr>
              <a:buFont typeface="Arial" panose="020B0604020202020204" pitchFamily="34" charset="0"/>
              <a:buChar char="•"/>
            </a:pPr>
            <a:r>
              <a:rPr lang="en-GB" sz="1600" dirty="0">
                <a:effectLst/>
              </a:rPr>
              <a:t>Young people in the youth justice system</a:t>
            </a:r>
          </a:p>
          <a:p>
            <a:pPr>
              <a:buFont typeface="Arial" panose="020B0604020202020204" pitchFamily="34" charset="0"/>
              <a:buChar char="•"/>
            </a:pPr>
            <a:r>
              <a:rPr lang="en-GB" sz="1600" dirty="0">
                <a:effectLst/>
              </a:rPr>
              <a:t>Young people in care</a:t>
            </a:r>
          </a:p>
          <a:p>
            <a:pPr>
              <a:buFont typeface="Arial" panose="020B0604020202020204" pitchFamily="34" charset="0"/>
              <a:buChar char="•"/>
            </a:pPr>
            <a:r>
              <a:rPr lang="en-GB" sz="1600" dirty="0">
                <a:effectLst/>
              </a:rPr>
              <a:t>Lesbian, gay, bi-sexual, transgender and questioning (LGBTQ+)</a:t>
            </a:r>
          </a:p>
          <a:p>
            <a:pPr>
              <a:buFont typeface="Arial" panose="020B0604020202020204" pitchFamily="34" charset="0"/>
              <a:buChar char="•"/>
            </a:pPr>
            <a:r>
              <a:rPr lang="en-GB" sz="1600" dirty="0">
                <a:effectLst/>
              </a:rPr>
              <a:t>Black, Asian and minority ethnic (BAME)</a:t>
            </a:r>
          </a:p>
          <a:p>
            <a:pPr>
              <a:buFont typeface="Arial" panose="020B0604020202020204" pitchFamily="34" charset="0"/>
              <a:buChar char="•"/>
            </a:pPr>
            <a:r>
              <a:rPr lang="en-GB" sz="1600" dirty="0">
                <a:effectLst/>
              </a:rPr>
              <a:t>Young people affected by mental health</a:t>
            </a:r>
          </a:p>
          <a:p>
            <a:pPr>
              <a:buFont typeface="Arial" panose="020B0604020202020204" pitchFamily="34" charset="0"/>
              <a:buChar char="•"/>
            </a:pPr>
            <a:r>
              <a:rPr lang="en-GB" sz="1600" dirty="0">
                <a:effectLst/>
              </a:rPr>
              <a:t>Young people in need of support because of bullying, lack of friendships, family issues, worries about their futures and other issues connected to simply being a young person.</a:t>
            </a:r>
          </a:p>
          <a:p>
            <a:r>
              <a:rPr lang="en-GB" sz="1600" dirty="0">
                <a:effectLst/>
              </a:rPr>
              <a:t>Through early help and intervention, we can offer a range of support to prevent problems from getting worse, including:</a:t>
            </a:r>
          </a:p>
          <a:p>
            <a:r>
              <a:rPr lang="en-GB" sz="1600" b="1" dirty="0">
                <a:effectLst/>
              </a:rPr>
              <a:t>How to refer a young person</a:t>
            </a:r>
          </a:p>
          <a:p>
            <a:endParaRPr lang="en-GB" sz="1600" dirty="0">
              <a:effectLst/>
            </a:endParaRPr>
          </a:p>
          <a:p>
            <a:r>
              <a:rPr lang="en-GB" sz="1600" dirty="0">
                <a:effectLst/>
              </a:rPr>
              <a:t>If you have made referrals to YOT, RS, or V and E, please use this same process -If you don’t have a referral pathway and know a young person who might benefit from our service, please call us on 01942 487100 </a:t>
            </a:r>
          </a:p>
          <a:p>
            <a:endParaRPr lang="en-GB" sz="1600" dirty="0"/>
          </a:p>
          <a:p>
            <a:r>
              <a:rPr lang="en-GB" b="1" u="sng" dirty="0">
                <a:latin typeface="Calibri" panose="020F0502020204030204" pitchFamily="34" charset="0"/>
                <a:cs typeface="Calibri" panose="020F0502020204030204" pitchFamily="34" charset="0"/>
              </a:rPr>
              <a:t>Domestic Violence Support: Professional Referral Only</a:t>
            </a:r>
            <a:r>
              <a:rPr lang="en-GB" sz="1600" u="sng"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from: Early help, Youth offending service &amp; social care </a:t>
            </a:r>
          </a:p>
          <a:p>
            <a:endParaRPr lang="en-GB" sz="1600" dirty="0">
              <a:latin typeface="Calibri" panose="020F0502020204030204" pitchFamily="34" charset="0"/>
              <a:cs typeface="Calibri" panose="020F0502020204030204" pitchFamily="34" charset="0"/>
            </a:endParaRPr>
          </a:p>
          <a:p>
            <a:r>
              <a:rPr lang="en-GB" sz="1600" b="1" dirty="0">
                <a:latin typeface="Calibri" panose="020F0502020204030204" pitchFamily="34" charset="0"/>
                <a:cs typeface="Calibri" panose="020F0502020204030204" pitchFamily="34" charset="0"/>
              </a:rPr>
              <a:t>Domestic Abuse Action -</a:t>
            </a:r>
            <a:r>
              <a:rPr lang="en-GB" sz="1600" dirty="0">
                <a:latin typeface="Calibri" panose="020F0502020204030204" pitchFamily="34" charset="0"/>
                <a:cs typeface="Calibri" panose="020F0502020204030204" pitchFamily="34" charset="0"/>
              </a:rPr>
              <a:t> offers support to young people affected by domestic abuse to help them become aware of their own behaviours and form positive relationships with others. For children aged 14-19 </a:t>
            </a:r>
            <a:r>
              <a:rPr lang="en-GB" sz="1600" dirty="0" err="1">
                <a:latin typeface="Calibri" panose="020F0502020204030204" pitchFamily="34" charset="0"/>
                <a:cs typeface="Calibri" panose="020F0502020204030204" pitchFamily="34" charset="0"/>
              </a:rPr>
              <a:t>yrs</a:t>
            </a:r>
            <a:r>
              <a:rPr lang="en-GB" sz="1600" dirty="0">
                <a:latin typeface="Calibri" panose="020F0502020204030204" pitchFamily="34" charset="0"/>
                <a:cs typeface="Calibri" panose="020F0502020204030204" pitchFamily="34" charset="0"/>
              </a:rPr>
              <a:t> old. </a:t>
            </a:r>
          </a:p>
          <a:p>
            <a:r>
              <a:rPr lang="en-GB" sz="1600" dirty="0">
                <a:latin typeface="Calibri" panose="020F0502020204030204" pitchFamily="34" charset="0"/>
                <a:cs typeface="Calibri" panose="020F0502020204030204" pitchFamily="34" charset="0"/>
              </a:rPr>
              <a:t>Contact: 0161 872 1100 </a:t>
            </a:r>
          </a:p>
          <a:p>
            <a:endParaRPr lang="en-GB" sz="1600" dirty="0"/>
          </a:p>
          <a:p>
            <a:endParaRPr lang="en-GB" sz="1600" dirty="0"/>
          </a:p>
          <a:p>
            <a:pPr algn="ctr"/>
            <a:endParaRPr lang="en-GB" b="1" u="sng" dirty="0"/>
          </a:p>
        </p:txBody>
      </p:sp>
      <p:pic>
        <p:nvPicPr>
          <p:cNvPr id="6" name="Picture 5" descr="S:\CAMHS\CAMHS.CSU.Shared\iThrive\Templates\Getting More Help.png">
            <a:extLst>
              <a:ext uri="{FF2B5EF4-FFF2-40B4-BE49-F238E27FC236}">
                <a16:creationId xmlns:a16="http://schemas.microsoft.com/office/drawing/2014/main" id="{77F0A35D-DF20-4971-8BFA-81F919146D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3259" y="3711456"/>
            <a:ext cx="1059064" cy="1061719"/>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AMHS\CAMHS.CSU.Shared\iThrive\Templates\Getting Help.png">
            <a:extLst>
              <a:ext uri="{FF2B5EF4-FFF2-40B4-BE49-F238E27FC236}">
                <a16:creationId xmlns:a16="http://schemas.microsoft.com/office/drawing/2014/main" id="{7B4EE01D-B4E8-4BCD-BF20-CE105558E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426" y="1958715"/>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4"/>
          <a:stretch>
            <a:fillRect/>
          </a:stretch>
        </p:blipFill>
        <p:spPr>
          <a:xfrm>
            <a:off x="263259" y="403790"/>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descr="Chart&#10;&#10;Description automatically generated">
            <a:extLst>
              <a:ext uri="{FF2B5EF4-FFF2-40B4-BE49-F238E27FC236}">
                <a16:creationId xmlns:a16="http://schemas.microsoft.com/office/drawing/2014/main" id="{A2EF5C6C-24F5-491C-903D-FAA354A30FEE}"/>
              </a:ext>
            </a:extLst>
          </p:cNvPr>
          <p:cNvPicPr>
            <a:picLocks noChangeAspect="1"/>
          </p:cNvPicPr>
          <p:nvPr/>
        </p:nvPicPr>
        <p:blipFill>
          <a:blip r:embed="rId5"/>
          <a:stretch>
            <a:fillRect/>
          </a:stretch>
        </p:blipFill>
        <p:spPr>
          <a:xfrm>
            <a:off x="263259" y="5395146"/>
            <a:ext cx="1059064" cy="1059064"/>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64E4BAB7-F83F-4E59-AE71-7CB90BE10E5E}"/>
              </a:ext>
            </a:extLst>
          </p:cNvPr>
          <p:cNvCxnSpPr>
            <a:cxnSpLocks/>
          </p:cNvCxnSpPr>
          <p:nvPr/>
        </p:nvCxnSpPr>
        <p:spPr>
          <a:xfrm>
            <a:off x="1485061" y="5158586"/>
            <a:ext cx="761131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82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20" y="276225"/>
            <a:ext cx="10199280" cy="7078861"/>
          </a:xfrm>
          <a:prstGeom prst="rect">
            <a:avLst/>
          </a:prstGeom>
          <a:noFill/>
        </p:spPr>
        <p:txBody>
          <a:bodyPr wrap="square">
            <a:spAutoFit/>
          </a:bodyPr>
          <a:lstStyle/>
          <a:p>
            <a:pPr algn="ctr"/>
            <a:r>
              <a:rPr lang="en-GB" b="1" u="sng" dirty="0">
                <a:effectLst/>
              </a:rPr>
              <a:t>Rapid Response Team: Wigan &amp; Bolton </a:t>
            </a:r>
          </a:p>
          <a:p>
            <a:r>
              <a:rPr lang="en-GB" b="1" u="sng" dirty="0"/>
              <a:t>Professionals Referral Only</a:t>
            </a:r>
            <a:endParaRPr lang="en-GB" b="1" u="sng" dirty="0">
              <a:effectLst/>
            </a:endParaRPr>
          </a:p>
          <a:p>
            <a:endParaRPr lang="en-GB" sz="1600" u="sng" dirty="0"/>
          </a:p>
          <a:p>
            <a:r>
              <a:rPr lang="en-GB" sz="1600" b="1" u="sng" dirty="0">
                <a:effectLst/>
              </a:rPr>
              <a:t>Who is our service for </a:t>
            </a:r>
          </a:p>
          <a:p>
            <a:endParaRPr lang="en-GB" sz="1600" u="sng" dirty="0">
              <a:effectLst/>
            </a:endParaRPr>
          </a:p>
          <a:p>
            <a:r>
              <a:rPr lang="en-GB" sz="1600" dirty="0">
                <a:effectLst/>
              </a:rPr>
              <a:t>Our service is for children and young people presenting in a mental health crisis.</a:t>
            </a:r>
          </a:p>
          <a:p>
            <a:endParaRPr lang="en-GB" sz="1600" u="sng" dirty="0">
              <a:effectLst/>
            </a:endParaRPr>
          </a:p>
          <a:p>
            <a:r>
              <a:rPr lang="en-GB" sz="1600" b="1" u="sng" dirty="0">
                <a:effectLst/>
              </a:rPr>
              <a:t>How to access our service</a:t>
            </a:r>
          </a:p>
          <a:p>
            <a:r>
              <a:rPr lang="en-GB" sz="1600" dirty="0">
                <a:effectLst/>
              </a:rPr>
              <a:t>You can be referred to our team by professionals from the following services:</a:t>
            </a:r>
          </a:p>
          <a:p>
            <a:pPr>
              <a:buFont typeface="Arial" panose="020B0604020202020204" pitchFamily="34" charset="0"/>
              <a:buChar char="•"/>
            </a:pPr>
            <a:r>
              <a:rPr lang="en-GB" sz="1600" dirty="0">
                <a:effectLst/>
              </a:rPr>
              <a:t>Child and Adolescent Mental Health Services (CAMHS)</a:t>
            </a:r>
          </a:p>
          <a:p>
            <a:pPr>
              <a:buFont typeface="Arial" panose="020B0604020202020204" pitchFamily="34" charset="0"/>
              <a:buChar char="•"/>
            </a:pPr>
            <a:r>
              <a:rPr lang="en-GB" sz="1600" dirty="0">
                <a:effectLst/>
              </a:rPr>
              <a:t>ATOM</a:t>
            </a:r>
          </a:p>
          <a:p>
            <a:pPr>
              <a:buFont typeface="Arial" panose="020B0604020202020204" pitchFamily="34" charset="0"/>
              <a:buChar char="•"/>
            </a:pPr>
            <a:r>
              <a:rPr lang="en-GB" sz="1600" dirty="0">
                <a:effectLst/>
              </a:rPr>
              <a:t>Early Intervention Team</a:t>
            </a:r>
          </a:p>
          <a:p>
            <a:pPr>
              <a:buFont typeface="Arial" panose="020B0604020202020204" pitchFamily="34" charset="0"/>
              <a:buChar char="•"/>
            </a:pPr>
            <a:r>
              <a:rPr lang="en-GB" sz="1600" dirty="0">
                <a:effectLst/>
              </a:rPr>
              <a:t>School Link Team</a:t>
            </a:r>
          </a:p>
          <a:p>
            <a:pPr>
              <a:buFont typeface="Arial" panose="020B0604020202020204" pitchFamily="34" charset="0"/>
              <a:buChar char="•"/>
            </a:pPr>
            <a:r>
              <a:rPr lang="en-GB" sz="1600" dirty="0">
                <a:effectLst/>
              </a:rPr>
              <a:t>Eating Disorder Service</a:t>
            </a:r>
          </a:p>
          <a:p>
            <a:pPr>
              <a:buFont typeface="Arial" panose="020B0604020202020204" pitchFamily="34" charset="0"/>
              <a:buChar char="•"/>
            </a:pPr>
            <a:r>
              <a:rPr lang="en-GB" sz="1600" dirty="0">
                <a:effectLst/>
              </a:rPr>
              <a:t>Building Attachments and Bonds Support</a:t>
            </a:r>
          </a:p>
          <a:p>
            <a:pPr>
              <a:buFont typeface="Arial" panose="020B0604020202020204" pitchFamily="34" charset="0"/>
              <a:buChar char="•"/>
            </a:pPr>
            <a:r>
              <a:rPr lang="en-GB" sz="1600" dirty="0">
                <a:effectLst/>
              </a:rPr>
              <a:t>Mental Health Crisis Line</a:t>
            </a:r>
          </a:p>
          <a:p>
            <a:pPr>
              <a:buFont typeface="Arial" panose="020B0604020202020204" pitchFamily="34" charset="0"/>
              <a:buChar char="•"/>
            </a:pPr>
            <a:r>
              <a:rPr lang="en-GB" sz="1600" dirty="0">
                <a:effectLst/>
              </a:rPr>
              <a:t>NHS 111</a:t>
            </a:r>
          </a:p>
          <a:p>
            <a:pPr>
              <a:buFont typeface="Arial" panose="020B0604020202020204" pitchFamily="34" charset="0"/>
              <a:buChar char="•"/>
            </a:pPr>
            <a:r>
              <a:rPr lang="en-GB" sz="1600" dirty="0">
                <a:effectLst/>
              </a:rPr>
              <a:t>Mental Health Liaison Team</a:t>
            </a:r>
          </a:p>
          <a:p>
            <a:pPr>
              <a:buFont typeface="Arial" panose="020B0604020202020204" pitchFamily="34" charset="0"/>
              <a:buChar char="•"/>
            </a:pPr>
            <a:r>
              <a:rPr lang="en-GB" sz="1600" dirty="0">
                <a:effectLst/>
              </a:rPr>
              <a:t>Greater Manchester Assessment and </a:t>
            </a:r>
            <a:r>
              <a:rPr lang="en-GB" sz="1600" dirty="0" err="1">
                <a:effectLst/>
              </a:rPr>
              <a:t>Inreach</a:t>
            </a:r>
            <a:r>
              <a:rPr lang="en-GB" sz="1600" dirty="0">
                <a:effectLst/>
              </a:rPr>
              <a:t> Centre. </a:t>
            </a:r>
          </a:p>
          <a:p>
            <a:r>
              <a:rPr lang="en-GB" sz="1600" dirty="0">
                <a:effectLst/>
              </a:rPr>
              <a:t>The Greater Manchester Rapid Response Team is a team of mental health professionals providing support to children and young people under 18 years old in mental health crisis. We provide community-based rapid assessment and brief intensive support for up to 72 hours.</a:t>
            </a:r>
            <a:br>
              <a:rPr lang="en-GB" sz="1600" dirty="0">
                <a:effectLst/>
              </a:rPr>
            </a:br>
            <a:br>
              <a:rPr lang="en-GB" sz="1600" dirty="0">
                <a:effectLst/>
              </a:rPr>
            </a:br>
            <a:r>
              <a:rPr lang="en-GB" sz="1600" b="1" dirty="0">
                <a:effectLst/>
              </a:rPr>
              <a:t>This service is available seven days a week, 8am to 10pm (referrals are taken up until 9.30pm)</a:t>
            </a:r>
            <a:endParaRPr lang="en-GB" sz="1600" dirty="0"/>
          </a:p>
          <a:p>
            <a:r>
              <a:rPr lang="en-GB" sz="1600" b="1" dirty="0"/>
              <a:t>If you have been seen by our service before, you can self-refer for up to six months after discharge by calling 0300 323 0911. </a:t>
            </a:r>
          </a:p>
          <a:p>
            <a:endParaRPr lang="en-GB" sz="1600" dirty="0"/>
          </a:p>
          <a:p>
            <a:pPr algn="ctr"/>
            <a:endParaRPr lang="en-GB" b="1" u="sng" dirty="0"/>
          </a:p>
        </p:txBody>
      </p:sp>
      <p:pic>
        <p:nvPicPr>
          <p:cNvPr id="6" name="Picture 5" descr="S:\CAMHS\CAMHS.CSU.Shared\iThrive\Templates\Getting More Help.png">
            <a:extLst>
              <a:ext uri="{FF2B5EF4-FFF2-40B4-BE49-F238E27FC236}">
                <a16:creationId xmlns:a16="http://schemas.microsoft.com/office/drawing/2014/main" id="{77F0A35D-DF20-4971-8BFA-81F919146D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3259" y="3711456"/>
            <a:ext cx="1059064" cy="1061719"/>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AMHS\CAMHS.CSU.Shared\iThrive\Templates\Getting Help.png">
            <a:extLst>
              <a:ext uri="{FF2B5EF4-FFF2-40B4-BE49-F238E27FC236}">
                <a16:creationId xmlns:a16="http://schemas.microsoft.com/office/drawing/2014/main" id="{7B4EE01D-B4E8-4BCD-BF20-CE105558E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426" y="1958715"/>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4"/>
          <a:stretch>
            <a:fillRect/>
          </a:stretch>
        </p:blipFill>
        <p:spPr>
          <a:xfrm>
            <a:off x="263259" y="334494"/>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8" name="Picture 7" descr="Chart&#10;&#10;Description automatically generated">
            <a:extLst>
              <a:ext uri="{FF2B5EF4-FFF2-40B4-BE49-F238E27FC236}">
                <a16:creationId xmlns:a16="http://schemas.microsoft.com/office/drawing/2014/main" id="{4D86CA03-1267-499B-B506-61007F7914DD}"/>
              </a:ext>
            </a:extLst>
          </p:cNvPr>
          <p:cNvPicPr>
            <a:picLocks noChangeAspect="1"/>
          </p:cNvPicPr>
          <p:nvPr/>
        </p:nvPicPr>
        <p:blipFill>
          <a:blip r:embed="rId5"/>
          <a:stretch>
            <a:fillRect/>
          </a:stretch>
        </p:blipFill>
        <p:spPr>
          <a:xfrm>
            <a:off x="263259" y="5395146"/>
            <a:ext cx="1059064" cy="1059064"/>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0282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19" y="276225"/>
            <a:ext cx="10694579" cy="6370975"/>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endParaRPr lang="en-GB" sz="1200" dirty="0">
              <a:solidFill>
                <a:srgbClr val="000000"/>
              </a:solidFill>
              <a:effectLst/>
              <a:latin typeface="Calibri" panose="020F0502020204030204" pitchFamily="34" charset="0"/>
              <a:ea typeface="Times New Roman" panose="02020603050405020304" pitchFamily="18" charset="0"/>
            </a:endParaRPr>
          </a:p>
          <a:p>
            <a:pPr lvl="0" algn="ctr">
              <a:buSzPts val="1000"/>
              <a:tabLst>
                <a:tab pos="457200" algn="l"/>
              </a:tabLst>
            </a:pPr>
            <a:r>
              <a:rPr lang="en-GB" sz="1400" b="1" u="sng" dirty="0">
                <a:solidFill>
                  <a:srgbClr val="000000"/>
                </a:solidFill>
                <a:effectLst/>
                <a:latin typeface="Calibri" panose="020F0502020204030204" pitchFamily="34" charset="0"/>
                <a:ea typeface="Times New Roman" panose="02020603050405020304" pitchFamily="18" charset="0"/>
              </a:rPr>
              <a:t>E</a:t>
            </a:r>
            <a:r>
              <a:rPr lang="en-GB" sz="1400" b="1" u="sng" dirty="0">
                <a:solidFill>
                  <a:srgbClr val="000000"/>
                </a:solidFill>
                <a:latin typeface="Calibri" panose="020F0502020204030204" pitchFamily="34" charset="0"/>
                <a:ea typeface="Times New Roman" panose="02020603050405020304" pitchFamily="18" charset="0"/>
              </a:rPr>
              <a:t>merging from Lockdown support </a:t>
            </a:r>
            <a:endParaRPr lang="en-GB" sz="1400" b="1" u="sng" dirty="0">
              <a:solidFill>
                <a:srgbClr val="000000"/>
              </a:solidFill>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GB" sz="1200" dirty="0">
              <a:solidFill>
                <a:srgbClr val="000000"/>
              </a:solidFill>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Local NHS 24/7 urgent mental health lines (which can be found on </a:t>
            </a:r>
            <a:r>
              <a:rPr lang="en-GB" sz="1200" u="sng" dirty="0">
                <a:solidFill>
                  <a:srgbClr val="000000"/>
                </a:solidFill>
                <a:effectLst/>
                <a:latin typeface="Calibri" panose="020F0502020204030204" pitchFamily="34" charset="0"/>
                <a:ea typeface="Times New Roman" panose="02020603050405020304" pitchFamily="18" charset="0"/>
                <a:hlinkClick r:id="rId2"/>
              </a:rPr>
              <a:t>nhs.uk/</a:t>
            </a:r>
            <a:r>
              <a:rPr lang="en-GB" sz="1200" u="sng" dirty="0" err="1">
                <a:solidFill>
                  <a:srgbClr val="000000"/>
                </a:solidFill>
                <a:effectLst/>
                <a:latin typeface="Calibri" panose="020F0502020204030204" pitchFamily="34" charset="0"/>
                <a:ea typeface="Times New Roman" panose="02020603050405020304" pitchFamily="18" charset="0"/>
                <a:hlinkClick r:id="rId2"/>
              </a:rPr>
              <a:t>urgentmentalhealth</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dirty="0">
                <a:solidFill>
                  <a:srgbClr val="000000"/>
                </a:solidFill>
                <a:effectLst/>
                <a:latin typeface="Calibri" panose="020F0502020204030204" pitchFamily="34" charset="0"/>
                <a:ea typeface="Times New Roman" panose="02020603050405020304" pitchFamily="18" charset="0"/>
              </a:rPr>
              <a:t>Public Health England’s </a:t>
            </a:r>
            <a:r>
              <a:rPr lang="en-GB" sz="1200" u="sng" dirty="0">
                <a:solidFill>
                  <a:srgbClr val="000000"/>
                </a:solidFill>
                <a:effectLst/>
                <a:latin typeface="Calibri" panose="020F0502020204030204" pitchFamily="34" charset="0"/>
                <a:ea typeface="Times New Roman" panose="02020603050405020304" pitchFamily="18" charset="0"/>
                <a:hlinkClick r:id="rId3"/>
              </a:rPr>
              <a:t>Better Health Every Mind Matters</a:t>
            </a:r>
            <a:r>
              <a:rPr lang="en-GB" sz="1200" dirty="0">
                <a:solidFill>
                  <a:srgbClr val="000000"/>
                </a:solidFill>
                <a:effectLst/>
                <a:latin typeface="Calibri" panose="020F0502020204030204" pitchFamily="34" charset="0"/>
                <a:ea typeface="Times New Roman" panose="02020603050405020304" pitchFamily="18" charset="0"/>
              </a:rPr>
              <a:t> campaign which provides helpful tips for </a:t>
            </a:r>
            <a:r>
              <a:rPr lang="en-GB" sz="1200" u="sng" dirty="0">
                <a:solidFill>
                  <a:srgbClr val="000000"/>
                </a:solidFill>
                <a:effectLst/>
                <a:latin typeface="Calibri" panose="020F0502020204030204" pitchFamily="34" charset="0"/>
                <a:ea typeface="Times New Roman" panose="02020603050405020304" pitchFamily="18" charset="0"/>
                <a:hlinkClick r:id="rId4"/>
              </a:rPr>
              <a:t>young people</a:t>
            </a:r>
            <a:r>
              <a:rPr lang="en-GB" sz="1200" dirty="0">
                <a:solidFill>
                  <a:srgbClr val="000000"/>
                </a:solidFill>
                <a:effectLst/>
                <a:latin typeface="Calibri" panose="020F0502020204030204" pitchFamily="34" charset="0"/>
                <a:ea typeface="Times New Roman" panose="02020603050405020304" pitchFamily="18" charset="0"/>
              </a:rPr>
              <a:t>, parents and carers. There are designated pages to help parents and carers </a:t>
            </a:r>
            <a:r>
              <a:rPr lang="en-GB" sz="1200" u="sng" dirty="0">
                <a:solidFill>
                  <a:srgbClr val="000000"/>
                </a:solidFill>
                <a:effectLst/>
                <a:latin typeface="Calibri" panose="020F0502020204030204" pitchFamily="34" charset="0"/>
                <a:ea typeface="Times New Roman" panose="02020603050405020304" pitchFamily="18" charset="0"/>
                <a:hlinkClick r:id="rId5"/>
              </a:rPr>
              <a:t>spot the signs</a:t>
            </a:r>
            <a:r>
              <a:rPr lang="en-GB" sz="1200" dirty="0">
                <a:solidFill>
                  <a:srgbClr val="000000"/>
                </a:solidFill>
                <a:effectLst/>
                <a:latin typeface="Calibri" panose="020F0502020204030204" pitchFamily="34" charset="0"/>
                <a:ea typeface="Times New Roman" panose="02020603050405020304" pitchFamily="18" charset="0"/>
              </a:rPr>
              <a:t> that children may be struggling with their mental health and also provides advice that can help maintain good mental wellbeing.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err="1">
                <a:solidFill>
                  <a:srgbClr val="000000"/>
                </a:solidFill>
                <a:effectLst/>
                <a:latin typeface="Calibri" panose="020F0502020204030204" pitchFamily="34" charset="0"/>
                <a:ea typeface="Times New Roman" panose="02020603050405020304" pitchFamily="18" charset="0"/>
                <a:hlinkClick r:id="rId6"/>
              </a:rPr>
              <a:t>YoungMinds</a:t>
            </a:r>
            <a:r>
              <a:rPr lang="en-GB" sz="1200" u="sng" dirty="0">
                <a:solidFill>
                  <a:srgbClr val="000000"/>
                </a:solidFill>
                <a:effectLst/>
                <a:latin typeface="Calibri" panose="020F0502020204030204" pitchFamily="34" charset="0"/>
                <a:ea typeface="Times New Roman" panose="02020603050405020304" pitchFamily="18" charset="0"/>
                <a:hlinkClick r:id="rId6"/>
              </a:rPr>
              <a:t> Parents Helpline</a:t>
            </a:r>
            <a:r>
              <a:rPr lang="en-GB" sz="1200" dirty="0">
                <a:solidFill>
                  <a:srgbClr val="000000"/>
                </a:solidFill>
                <a:effectLst/>
                <a:latin typeface="Calibri" panose="020F0502020204030204" pitchFamily="34" charset="0"/>
                <a:ea typeface="Times New Roman" panose="02020603050405020304" pitchFamily="18" charset="0"/>
              </a:rPr>
              <a:t> is available for parents, guardians and carers and you can call them on 0808 802 5544; 9.30am to 4pm on weekdays.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7"/>
              </a:rPr>
              <a:t>Young Minds Crisis Messenger</a:t>
            </a:r>
            <a:r>
              <a:rPr lang="en-GB" sz="1200" dirty="0">
                <a:solidFill>
                  <a:srgbClr val="000000"/>
                </a:solidFill>
                <a:effectLst/>
                <a:latin typeface="Calibri" panose="020F0502020204030204" pitchFamily="34" charset="0"/>
                <a:ea typeface="Times New Roman" panose="02020603050405020304" pitchFamily="18" charset="0"/>
              </a:rPr>
              <a:t> provides free crisis support during a crisis – this is available every day of the week, at any time day or night. All that is required is to text YM to 85258. All texts are answered by trained volunteers, with support from experienced clinical supervisors. Texts are free from EE, O2, Vodafone, 3, Virgin Mobile, BT Mobile, </a:t>
            </a:r>
            <a:r>
              <a:rPr lang="en-GB" sz="1200" dirty="0" err="1">
                <a:solidFill>
                  <a:srgbClr val="000000"/>
                </a:solidFill>
                <a:effectLst/>
                <a:latin typeface="Calibri" panose="020F0502020204030204" pitchFamily="34" charset="0"/>
                <a:ea typeface="Times New Roman" panose="02020603050405020304" pitchFamily="18" charset="0"/>
              </a:rPr>
              <a:t>GiffGaff</a:t>
            </a:r>
            <a:r>
              <a:rPr lang="en-GB" sz="1200" dirty="0">
                <a:solidFill>
                  <a:srgbClr val="000000"/>
                </a:solidFill>
                <a:effectLst/>
                <a:latin typeface="Calibri" panose="020F0502020204030204" pitchFamily="34" charset="0"/>
                <a:ea typeface="Times New Roman" panose="02020603050405020304" pitchFamily="18" charset="0"/>
              </a:rPr>
              <a:t>, Tesco Mobile and Telecom Plus.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8"/>
              </a:rPr>
              <a:t>Papyrus (Prevention of Young Suicide)</a:t>
            </a:r>
            <a:r>
              <a:rPr lang="en-GB" sz="1200" dirty="0">
                <a:solidFill>
                  <a:srgbClr val="000000"/>
                </a:solidFill>
                <a:effectLst/>
                <a:latin typeface="Calibri" panose="020F0502020204030204" pitchFamily="34" charset="0"/>
                <a:ea typeface="Times New Roman" panose="02020603050405020304" pitchFamily="18" charset="0"/>
              </a:rPr>
              <a:t> provides advice and support for young people who feel like they want to take their own life, and all their advice is confidential. Their helpline – </a:t>
            </a:r>
            <a:r>
              <a:rPr lang="en-GB" sz="1200" dirty="0" err="1">
                <a:solidFill>
                  <a:srgbClr val="000000"/>
                </a:solidFill>
                <a:effectLst/>
                <a:latin typeface="Calibri" panose="020F0502020204030204" pitchFamily="34" charset="0"/>
                <a:ea typeface="Times New Roman" panose="02020603050405020304" pitchFamily="18" charset="0"/>
              </a:rPr>
              <a:t>HOPELineUK</a:t>
            </a:r>
            <a:r>
              <a:rPr lang="en-GB" sz="1200" dirty="0">
                <a:solidFill>
                  <a:srgbClr val="000000"/>
                </a:solidFill>
                <a:effectLst/>
                <a:latin typeface="Calibri" panose="020F0502020204030204" pitchFamily="34" charset="0"/>
                <a:ea typeface="Times New Roman" panose="02020603050405020304" pitchFamily="18" charset="0"/>
              </a:rPr>
              <a:t> – can be reached on 0800 068 41 41 or one can text them on 07786 209 687 (lines are open every day from 9am to midnight).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9"/>
              </a:rPr>
              <a:t>Childline</a:t>
            </a:r>
            <a:r>
              <a:rPr lang="en-GB" sz="1200" dirty="0">
                <a:solidFill>
                  <a:srgbClr val="000000"/>
                </a:solidFill>
                <a:effectLst/>
                <a:latin typeface="Calibri" panose="020F0502020204030204" pitchFamily="34" charset="0"/>
                <a:ea typeface="Times New Roman" panose="02020603050405020304" pitchFamily="18" charset="0"/>
              </a:rPr>
              <a:t> offer support to CYP under 19, and they confidentially call, email, or chat online about any problem, big or small. Their freephone 24-hour helpline is 0800 1111. You can </a:t>
            </a:r>
            <a:r>
              <a:rPr lang="en-GB" sz="1200" u="sng" dirty="0">
                <a:solidFill>
                  <a:srgbClr val="000000"/>
                </a:solidFill>
                <a:effectLst/>
                <a:latin typeface="Calibri" panose="020F0502020204030204" pitchFamily="34" charset="0"/>
                <a:ea typeface="Times New Roman" panose="02020603050405020304" pitchFamily="18" charset="0"/>
                <a:hlinkClick r:id="rId10"/>
              </a:rPr>
              <a:t>sign up for a Childline account</a:t>
            </a:r>
            <a:r>
              <a:rPr lang="en-GB" sz="1200" dirty="0">
                <a:solidFill>
                  <a:srgbClr val="000000"/>
                </a:solidFill>
                <a:effectLst/>
                <a:latin typeface="Calibri" panose="020F0502020204030204" pitchFamily="34" charset="0"/>
                <a:ea typeface="Times New Roman" panose="02020603050405020304" pitchFamily="18" charset="0"/>
              </a:rPr>
              <a:t> on their website and you will then be able to message a counsellor anytime without using an email address. Or you can have a one-to-one chat with an </a:t>
            </a:r>
            <a:r>
              <a:rPr lang="en-GB" sz="1200" u="sng" dirty="0">
                <a:solidFill>
                  <a:srgbClr val="000000"/>
                </a:solidFill>
                <a:effectLst/>
                <a:latin typeface="Calibri" panose="020F0502020204030204" pitchFamily="34" charset="0"/>
                <a:ea typeface="Times New Roman" panose="02020603050405020304" pitchFamily="18" charset="0"/>
                <a:hlinkClick r:id="rId11"/>
              </a:rPr>
              <a:t>online advisor.</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2"/>
              </a:rPr>
              <a:t>SHOUT</a:t>
            </a:r>
            <a:r>
              <a:rPr lang="en-GB" sz="1200" dirty="0">
                <a:solidFill>
                  <a:srgbClr val="000000"/>
                </a:solidFill>
                <a:effectLst/>
                <a:latin typeface="Calibri" panose="020F0502020204030204" pitchFamily="34" charset="0"/>
                <a:ea typeface="Times New Roman" panose="02020603050405020304" pitchFamily="18" charset="0"/>
              </a:rPr>
              <a:t> provides free, confidential, 24/7 text message support in the UK for anyone who is struggling to cope and anyone in crisis. Text SHOUT to 85258. This service is free on all major mobile networks.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3"/>
              </a:rPr>
              <a:t>Samaritans </a:t>
            </a:r>
            <a:r>
              <a:rPr lang="en-GB" sz="1200" dirty="0">
                <a:solidFill>
                  <a:srgbClr val="000000"/>
                </a:solidFill>
                <a:effectLst/>
                <a:latin typeface="Calibri" panose="020F0502020204030204" pitchFamily="34" charset="0"/>
                <a:ea typeface="Times New Roman" panose="02020603050405020304" pitchFamily="18" charset="0"/>
              </a:rPr>
              <a:t>are an organisation who are available at any time of the day or night. They will help the CYP and listen to how they are feeling. They can be reached on 116 123 or via email at </a:t>
            </a:r>
            <a:r>
              <a:rPr lang="en-GB" sz="1200" u="sng" dirty="0">
                <a:solidFill>
                  <a:srgbClr val="000000"/>
                </a:solidFill>
                <a:effectLst/>
                <a:latin typeface="Calibri" panose="020F0502020204030204" pitchFamily="34" charset="0"/>
                <a:ea typeface="Times New Roman" panose="02020603050405020304" pitchFamily="18" charset="0"/>
                <a:hlinkClick r:id="rId14"/>
              </a:rPr>
              <a:t>jo@samaritans.org</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There is also guidance and training suggestions available to support staff and systems: </a:t>
            </a:r>
            <a:endParaRPr lang="en-GB"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err="1">
                <a:solidFill>
                  <a:srgbClr val="000000"/>
                </a:solidFill>
                <a:effectLst/>
                <a:latin typeface="Calibri" panose="020F0502020204030204" pitchFamily="34" charset="0"/>
                <a:ea typeface="Times New Roman" panose="02020603050405020304" pitchFamily="18" charset="0"/>
                <a:hlinkClick r:id="rId15"/>
              </a:rPr>
              <a:t>MindEd</a:t>
            </a:r>
            <a:r>
              <a:rPr lang="en-GB" sz="1200" dirty="0">
                <a:solidFill>
                  <a:srgbClr val="000000"/>
                </a:solidFill>
                <a:effectLst/>
                <a:latin typeface="Calibri" panose="020F0502020204030204" pitchFamily="34" charset="0"/>
                <a:ea typeface="Times New Roman" panose="02020603050405020304" pitchFamily="18" charset="0"/>
              </a:rPr>
              <a:t> a free educational resource on children and young people's mental health.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6"/>
              </a:rPr>
              <a:t>Paediatric critical care in practice</a:t>
            </a:r>
            <a:r>
              <a:rPr lang="en-GB" sz="1200" dirty="0">
                <a:solidFill>
                  <a:srgbClr val="000000"/>
                </a:solidFill>
                <a:effectLst/>
                <a:latin typeface="Calibri" panose="020F0502020204030204" pitchFamily="34" charset="0"/>
                <a:ea typeface="Times New Roman" panose="02020603050405020304" pitchFamily="18" charset="0"/>
              </a:rPr>
              <a:t> is an online e-learning portal of resources designed for health professionals to use to develop their knowledge.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7"/>
              </a:rPr>
              <a:t>Psychological First Aid training</a:t>
            </a:r>
            <a:r>
              <a:rPr lang="en-GB" sz="1200" dirty="0">
                <a:solidFill>
                  <a:srgbClr val="000000"/>
                </a:solidFill>
                <a:effectLst/>
                <a:latin typeface="Calibri" panose="020F0502020204030204" pitchFamily="34" charset="0"/>
                <a:ea typeface="Times New Roman" panose="02020603050405020304" pitchFamily="18" charset="0"/>
              </a:rPr>
              <a:t> to support children and young people’s mental health during emergencies and crisis situations.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8"/>
              </a:rPr>
              <a:t>We Can Talk</a:t>
            </a:r>
            <a:r>
              <a:rPr lang="en-GB" sz="1200" dirty="0">
                <a:solidFill>
                  <a:srgbClr val="000000"/>
                </a:solidFill>
                <a:effectLst/>
                <a:latin typeface="Calibri" panose="020F0502020204030204" pitchFamily="34" charset="0"/>
                <a:ea typeface="Times New Roman" panose="02020603050405020304" pitchFamily="18" charset="0"/>
              </a:rPr>
              <a:t>, children and young people’s mental health training, advice and resources for hospital staff.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19"/>
              </a:rPr>
              <a:t>RCPCH position statement on role of paediatricians in supporting CYP’s mental health</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err="1">
                <a:solidFill>
                  <a:srgbClr val="000000"/>
                </a:solidFill>
                <a:effectLst/>
                <a:latin typeface="Calibri" panose="020F0502020204030204" pitchFamily="34" charset="0"/>
                <a:ea typeface="Times New Roman" panose="02020603050405020304" pitchFamily="18" charset="0"/>
                <a:hlinkClick r:id="rId20"/>
              </a:rPr>
              <a:t>RPsych</a:t>
            </a:r>
            <a:r>
              <a:rPr lang="en-GB" sz="1200" u="sng" dirty="0">
                <a:solidFill>
                  <a:srgbClr val="000000"/>
                </a:solidFill>
                <a:effectLst/>
                <a:latin typeface="Calibri" panose="020F0502020204030204" pitchFamily="34" charset="0"/>
                <a:ea typeface="Times New Roman" panose="02020603050405020304" pitchFamily="18" charset="0"/>
                <a:hlinkClick r:id="rId20"/>
              </a:rPr>
              <a:t> ‘Quality Standards for Children and Young People for Liaison Psychiatry Services’</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21"/>
              </a:rPr>
              <a:t>RCPCH ‘Facing the Future: standards for children in emergency care settings’</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22"/>
              </a:rPr>
              <a:t>CYP Eating Disorder guidance</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200" u="sng" dirty="0">
                <a:solidFill>
                  <a:srgbClr val="000000"/>
                </a:solidFill>
                <a:effectLst/>
                <a:latin typeface="Calibri" panose="020F0502020204030204" pitchFamily="34" charset="0"/>
                <a:ea typeface="Times New Roman" panose="02020603050405020304" pitchFamily="18" charset="0"/>
                <a:hlinkClick r:id="rId23"/>
              </a:rPr>
              <a:t>DHSC ‘Integration and innovation: working together to improve health and social care for all’</a:t>
            </a:r>
            <a:r>
              <a:rPr lang="en-GB" sz="1200" dirty="0">
                <a:solidFill>
                  <a:srgbClr val="000000"/>
                </a:solidFill>
                <a:effectLst/>
                <a:latin typeface="Calibri" panose="020F0502020204030204" pitchFamily="34" charset="0"/>
                <a:ea typeface="Times New Roman" panose="02020603050405020304" pitchFamily="18" charset="0"/>
              </a:rPr>
              <a:t> </a:t>
            </a:r>
            <a:endParaRPr lang="en-GB" sz="1200" dirty="0">
              <a:solidFill>
                <a:srgbClr val="000000"/>
              </a:solidFill>
              <a:effectLst/>
              <a:latin typeface="Calibri" panose="020F0502020204030204" pitchFamily="34" charset="0"/>
              <a:ea typeface="Calibri" panose="020F0502020204030204" pitchFamily="34" charset="0"/>
            </a:endParaRPr>
          </a:p>
          <a:p>
            <a:endParaRPr lang="en-GB" sz="1200" dirty="0"/>
          </a:p>
          <a:p>
            <a:pPr algn="ctr"/>
            <a:endParaRPr lang="en-GB" sz="1200" b="1" u="sng" dirty="0"/>
          </a:p>
        </p:txBody>
      </p:sp>
      <p:pic>
        <p:nvPicPr>
          <p:cNvPr id="6" name="Picture 5" descr="S:\CAMHS\CAMHS.CSU.Shared\iThrive\Templates\Getting More Help.png">
            <a:extLst>
              <a:ext uri="{FF2B5EF4-FFF2-40B4-BE49-F238E27FC236}">
                <a16:creationId xmlns:a16="http://schemas.microsoft.com/office/drawing/2014/main" id="{77F0A35D-DF20-4971-8BFA-81F919146D8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63259" y="3711456"/>
            <a:ext cx="1059064" cy="1061719"/>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AMHS\CAMHS.CSU.Shared\iThrive\Templates\Getting Help.png">
            <a:extLst>
              <a:ext uri="{FF2B5EF4-FFF2-40B4-BE49-F238E27FC236}">
                <a16:creationId xmlns:a16="http://schemas.microsoft.com/office/drawing/2014/main" id="{7B4EE01D-B4E8-4BCD-BF20-CE105558E67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289426" y="1958715"/>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26"/>
          <a:stretch>
            <a:fillRect/>
          </a:stretch>
        </p:blipFill>
        <p:spPr>
          <a:xfrm>
            <a:off x="263259" y="334494"/>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8" name="Picture 7" descr="Chart&#10;&#10;Description automatically generated">
            <a:extLst>
              <a:ext uri="{FF2B5EF4-FFF2-40B4-BE49-F238E27FC236}">
                <a16:creationId xmlns:a16="http://schemas.microsoft.com/office/drawing/2014/main" id="{4D86CA03-1267-499B-B506-61007F7914DD}"/>
              </a:ext>
            </a:extLst>
          </p:cNvPr>
          <p:cNvPicPr>
            <a:picLocks noChangeAspect="1"/>
          </p:cNvPicPr>
          <p:nvPr/>
        </p:nvPicPr>
        <p:blipFill>
          <a:blip r:embed="rId27"/>
          <a:stretch>
            <a:fillRect/>
          </a:stretch>
        </p:blipFill>
        <p:spPr>
          <a:xfrm>
            <a:off x="263259" y="5395146"/>
            <a:ext cx="1059064" cy="1059064"/>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288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3964BD-A2AF-48BA-B5B9-3B7FCF99B652}"/>
              </a:ext>
            </a:extLst>
          </p:cNvPr>
          <p:cNvSpPr/>
          <p:nvPr/>
        </p:nvSpPr>
        <p:spPr>
          <a:xfrm>
            <a:off x="361950" y="190500"/>
            <a:ext cx="11325225" cy="6477000"/>
          </a:xfrm>
          <a:prstGeom prst="roundRect">
            <a:avLst/>
          </a:prstGeom>
          <a:gradFill>
            <a:gsLst>
              <a:gs pos="0">
                <a:schemeClr val="accent5">
                  <a:lumMod val="40000"/>
                  <a:lumOff val="60000"/>
                </a:schemeClr>
              </a:gs>
              <a:gs pos="50000">
                <a:schemeClr val="accent5">
                  <a:tint val="44500"/>
                  <a:satMod val="160000"/>
                </a:schemeClr>
              </a:gs>
              <a:gs pos="100000">
                <a:schemeClr val="accent5">
                  <a:tint val="23500"/>
                  <a:satMod val="160000"/>
                </a:schemeClr>
              </a:gs>
            </a:gsLst>
            <a:lin ang="5400000" scaled="1"/>
          </a:gra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0A2F7CD-A7B5-4D46-AAE6-B056901E21F4}"/>
              </a:ext>
            </a:extLst>
          </p:cNvPr>
          <p:cNvSpPr txBox="1"/>
          <p:nvPr/>
        </p:nvSpPr>
        <p:spPr>
          <a:xfrm>
            <a:off x="361950" y="390525"/>
            <a:ext cx="11239500" cy="5632311"/>
          </a:xfrm>
          <a:prstGeom prst="rect">
            <a:avLst/>
          </a:prstGeom>
          <a:noFill/>
        </p:spPr>
        <p:txBody>
          <a:bodyPr wrap="square" rtlCol="0">
            <a:spAutoFit/>
          </a:bodyPr>
          <a:lstStyle/>
          <a:p>
            <a:pPr algn="ctr"/>
            <a:r>
              <a:rPr lang="en-GB" b="1" u="sng" dirty="0"/>
              <a:t>Crisis Mental Health Support: Wigan 0-25yrs</a:t>
            </a:r>
          </a:p>
          <a:p>
            <a:pPr algn="ctr"/>
            <a:endParaRPr lang="en-GB" dirty="0"/>
          </a:p>
          <a:p>
            <a:pPr algn="l"/>
            <a:r>
              <a:rPr lang="en-GB" sz="1800" b="0" i="0" dirty="0">
                <a:solidFill>
                  <a:srgbClr val="425563"/>
                </a:solidFill>
                <a:effectLst/>
                <a:latin typeface="Frutiger LT Std"/>
              </a:rPr>
              <a:t>Our crisis lines are free phone numbers and are available in Wigan and are for patients and public of all ages (children, young people and adults) to call when they are experiencing a mental health crisis or are worried about someone else who may be in crisis.</a:t>
            </a:r>
          </a:p>
          <a:p>
            <a:pPr algn="l"/>
            <a:r>
              <a:rPr lang="en-GB" sz="1800" b="0" i="0" dirty="0">
                <a:solidFill>
                  <a:srgbClr val="425563"/>
                </a:solidFill>
                <a:effectLst/>
                <a:latin typeface="Frutiger LT Std"/>
              </a:rPr>
              <a:t> </a:t>
            </a:r>
          </a:p>
          <a:p>
            <a:pPr algn="l"/>
            <a:r>
              <a:rPr lang="en-GB" sz="1800" b="0" i="0" dirty="0">
                <a:solidFill>
                  <a:srgbClr val="425563"/>
                </a:solidFill>
                <a:effectLst/>
                <a:latin typeface="Frutiger LT Std"/>
              </a:rPr>
              <a:t>We recognise that professionals including GPs, police, paramedics and others may have someone they're supporting in their professional capacity that may be in crisis and needs urgent mental health support.</a:t>
            </a:r>
          </a:p>
          <a:p>
            <a:pPr algn="l"/>
            <a:r>
              <a:rPr lang="en-GB" sz="1800" b="0" i="0" dirty="0">
                <a:solidFill>
                  <a:srgbClr val="425563"/>
                </a:solidFill>
                <a:effectLst/>
                <a:latin typeface="Frutiger LT Std"/>
              </a:rPr>
              <a:t> </a:t>
            </a:r>
          </a:p>
          <a:p>
            <a:pPr algn="l"/>
            <a:r>
              <a:rPr lang="en-GB" sz="1800" b="0" i="0" dirty="0">
                <a:solidFill>
                  <a:srgbClr val="425563"/>
                </a:solidFill>
                <a:effectLst/>
                <a:latin typeface="Frutiger LT Std"/>
              </a:rPr>
              <a:t>In these circumstances, when you need immediate assistance rather than ringing the Freephone crisis line, please either:</a:t>
            </a:r>
          </a:p>
          <a:p>
            <a:pPr algn="l">
              <a:buFont typeface="Arial" panose="020B0604020202020204" pitchFamily="34" charset="0"/>
              <a:buChar char="•"/>
            </a:pPr>
            <a:r>
              <a:rPr lang="en-GB" sz="1800" b="0" i="0" dirty="0">
                <a:solidFill>
                  <a:srgbClr val="425563"/>
                </a:solidFill>
                <a:effectLst/>
                <a:latin typeface="Frutiger LT Std"/>
              </a:rPr>
              <a:t>contact the team they are currently under the care of (if applicable and known)</a:t>
            </a:r>
          </a:p>
          <a:p>
            <a:pPr algn="l">
              <a:buFont typeface="Arial" panose="020B0604020202020204" pitchFamily="34" charset="0"/>
              <a:buChar char="•"/>
            </a:pPr>
            <a:r>
              <a:rPr lang="en-GB" sz="1800" b="0" i="0" dirty="0">
                <a:solidFill>
                  <a:srgbClr val="425563"/>
                </a:solidFill>
                <a:effectLst/>
                <a:latin typeface="Frutiger LT Std"/>
              </a:rPr>
              <a:t>contact the relevant local team below for advice, guidance and response where this is needed</a:t>
            </a:r>
            <a:br>
              <a:rPr lang="en-GB" sz="1800" b="0" i="0" dirty="0">
                <a:solidFill>
                  <a:srgbClr val="425563"/>
                </a:solidFill>
                <a:effectLst/>
                <a:latin typeface="Frutiger LT Std"/>
              </a:rPr>
            </a:br>
            <a:endParaRPr lang="en-GB" sz="1800" b="0" i="0" dirty="0">
              <a:solidFill>
                <a:srgbClr val="425563"/>
              </a:solidFill>
              <a:effectLst/>
              <a:latin typeface="Frutiger LT Std"/>
            </a:endParaRPr>
          </a:p>
          <a:p>
            <a:pPr algn="l">
              <a:buFont typeface="Arial" panose="020B0604020202020204" pitchFamily="34" charset="0"/>
              <a:buChar char="•"/>
            </a:pPr>
            <a:r>
              <a:rPr lang="en-GB" dirty="0">
                <a:solidFill>
                  <a:srgbClr val="425563"/>
                </a:solidFill>
                <a:latin typeface="Frutiger LT Std"/>
              </a:rPr>
              <a:t>For young people 18-25yrs please contact:</a:t>
            </a:r>
          </a:p>
          <a:p>
            <a:pPr algn="l">
              <a:buFont typeface="Arial" panose="020B0604020202020204" pitchFamily="34" charset="0"/>
              <a:buChar char="•"/>
            </a:pPr>
            <a:r>
              <a:rPr lang="en-GB" dirty="0">
                <a:solidFill>
                  <a:srgbClr val="425563"/>
                </a:solidFill>
                <a:latin typeface="Frutiger LT Std"/>
              </a:rPr>
              <a:t>Mental Health Crisis line: </a:t>
            </a:r>
            <a:r>
              <a:rPr lang="en-GB" b="1" dirty="0">
                <a:effectLst/>
              </a:rPr>
              <a:t>0800 051 3253 </a:t>
            </a:r>
            <a:r>
              <a:rPr lang="en-GB" dirty="0">
                <a:solidFill>
                  <a:srgbClr val="425563"/>
                </a:solidFill>
                <a:latin typeface="Frutiger LT Std"/>
              </a:rPr>
              <a:t>open 24/7 (all age after 5pm) </a:t>
            </a:r>
            <a:r>
              <a:rPr lang="en-GB" dirty="0">
                <a:hlinkClick r:id="rId2"/>
              </a:rPr>
              <a:t>Mental Health Urgent Response Team | Greater Manchester Mental Health NHS FT (gmmh.nhs.uk)</a:t>
            </a:r>
            <a:endParaRPr lang="en-GB" dirty="0">
              <a:solidFill>
                <a:srgbClr val="425563"/>
              </a:solidFill>
              <a:latin typeface="Frutiger LT Std"/>
            </a:endParaRPr>
          </a:p>
          <a:p>
            <a:pPr algn="l">
              <a:buFont typeface="Arial" panose="020B0604020202020204" pitchFamily="34" charset="0"/>
              <a:buChar char="•"/>
            </a:pPr>
            <a:r>
              <a:rPr lang="en-GB" sz="1800" b="0" i="0" dirty="0">
                <a:effectLst/>
                <a:latin typeface="Frutiger 65 Bold"/>
              </a:rPr>
              <a:t>For children and young people (up to the age of 18), please contact:</a:t>
            </a:r>
            <a:br>
              <a:rPr lang="en-GB" sz="1800" b="0" i="0" dirty="0">
                <a:solidFill>
                  <a:srgbClr val="7C2855"/>
                </a:solidFill>
                <a:effectLst/>
                <a:latin typeface="Frutiger 65 Bold"/>
              </a:rPr>
            </a:br>
            <a:r>
              <a:rPr lang="en-GB" sz="1800" b="0" i="0" dirty="0">
                <a:solidFill>
                  <a:srgbClr val="7C2855"/>
                </a:solidFill>
                <a:effectLst/>
                <a:latin typeface="Frutiger 65 Bold"/>
              </a:rPr>
              <a:t>  </a:t>
            </a:r>
            <a:r>
              <a:rPr lang="en-GB" sz="1800" b="0" i="0" dirty="0">
                <a:solidFill>
                  <a:srgbClr val="425563"/>
                </a:solidFill>
                <a:effectLst/>
                <a:latin typeface="Frutiger LT Std"/>
              </a:rPr>
              <a:t>Wigan CAMHS Team on </a:t>
            </a:r>
            <a:r>
              <a:rPr lang="en-GB" sz="1800" b="1" i="0" dirty="0">
                <a:solidFill>
                  <a:srgbClr val="425563"/>
                </a:solidFill>
                <a:effectLst/>
                <a:latin typeface="Frutiger LT Std"/>
              </a:rPr>
              <a:t>01942 775400 open 9-5pm please call 0800 051 3253 after 5pm </a:t>
            </a:r>
          </a:p>
          <a:p>
            <a:endParaRPr lang="en-GB" dirty="0"/>
          </a:p>
        </p:txBody>
      </p:sp>
    </p:spTree>
    <p:extLst>
      <p:ext uri="{BB962C8B-B14F-4D97-AF65-F5344CB8AC3E}">
        <p14:creationId xmlns:p14="http://schemas.microsoft.com/office/powerpoint/2010/main" val="290489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MHS\CAMHS.CSU.Shared\iThrive\Templates\Thriving.png">
            <a:extLst>
              <a:ext uri="{FF2B5EF4-FFF2-40B4-BE49-F238E27FC236}">
                <a16:creationId xmlns:a16="http://schemas.microsoft.com/office/drawing/2014/main" id="{1FC5C061-85B1-4406-A844-EC599B63F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893" y="135468"/>
            <a:ext cx="1196710" cy="119468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D78ADC-D749-45A6-B94B-C646F98ECCD0}"/>
              </a:ext>
            </a:extLst>
          </p:cNvPr>
          <p:cNvSpPr txBox="1"/>
          <p:nvPr/>
        </p:nvSpPr>
        <p:spPr>
          <a:xfrm>
            <a:off x="1556671" y="135468"/>
            <a:ext cx="10401299" cy="6645152"/>
          </a:xfrm>
          <a:prstGeom prst="rect">
            <a:avLst/>
          </a:prstGeom>
          <a:noFill/>
        </p:spPr>
        <p:txBody>
          <a:bodyPr wrap="square">
            <a:spAutoFit/>
          </a:bodyPr>
          <a:lstStyle/>
          <a:p>
            <a:pPr algn="ctr">
              <a:lnSpc>
                <a:spcPct val="115000"/>
              </a:lnSpc>
              <a:spcAft>
                <a:spcPts val="1000"/>
              </a:spcAft>
            </a:pPr>
            <a:r>
              <a:rPr lang="en-GB" b="1" u="sng" dirty="0">
                <a:effectLst/>
              </a:rPr>
              <a:t>Children &amp; Young People: Online Materials </a:t>
            </a:r>
          </a:p>
          <a:p>
            <a:pPr>
              <a:lnSpc>
                <a:spcPct val="115000"/>
              </a:lnSpc>
              <a:spcAft>
                <a:spcPts val="1000"/>
              </a:spcAft>
            </a:pPr>
            <a:r>
              <a:rPr lang="en-GB" sz="1600" b="1" u="sng" dirty="0">
                <a:effectLst/>
              </a:rPr>
              <a:t>Young Minds </a:t>
            </a:r>
            <a:r>
              <a:rPr lang="en-GB" sz="1600" dirty="0">
                <a:effectLst/>
              </a:rPr>
              <a:t>– Charity that offers information about mental health and emotional wellbeing. </a:t>
            </a:r>
            <a:r>
              <a:rPr lang="en-GB" sz="1600" u="sng" dirty="0">
                <a:effectLst/>
                <a:hlinkClick r:id="rId3">
                  <a:extLst>
                    <a:ext uri="{A12FA001-AC4F-418D-AE19-62706E023703}">
                      <ahyp:hlinkClr xmlns:ahyp="http://schemas.microsoft.com/office/drawing/2018/hyperlinkcolor" val="tx"/>
                    </a:ext>
                  </a:extLst>
                </a:hlinkClick>
              </a:rPr>
              <a:t>http://www.youngminds.org.uk/for_children_young_people</a:t>
            </a:r>
            <a:r>
              <a:rPr lang="en-GB" sz="1600" u="sng" dirty="0">
                <a:effectLst/>
              </a:rPr>
              <a:t> </a:t>
            </a:r>
          </a:p>
          <a:p>
            <a:pPr>
              <a:lnSpc>
                <a:spcPct val="115000"/>
              </a:lnSpc>
              <a:spcAft>
                <a:spcPts val="1000"/>
              </a:spcAft>
            </a:pPr>
            <a:r>
              <a:rPr lang="en-GB" sz="1600" b="1" u="sng" dirty="0">
                <a:effectLst/>
                <a:ea typeface="Calibri" panose="020F0502020204030204" pitchFamily="34" charset="0"/>
                <a:cs typeface="Times New Roman" panose="02020603050405020304" pitchFamily="18" charset="0"/>
              </a:rPr>
              <a:t>ADHD Foundation – children support online - </a:t>
            </a:r>
            <a:r>
              <a:rPr lang="en-GB" sz="1600" dirty="0">
                <a:effectLst/>
                <a:ea typeface="Calibri" panose="020F0502020204030204" pitchFamily="34" charset="0"/>
                <a:cs typeface="Times New Roman" panose="02020603050405020304" pitchFamily="18" charset="0"/>
                <a:hlinkClick r:id="rId4"/>
              </a:rPr>
              <a:t>https://www.adhdfoundation.org.uk/childrens/</a:t>
            </a:r>
            <a:endParaRPr lang="en-GB" sz="1600" u="sng" dirty="0">
              <a:effectLst/>
            </a:endParaRPr>
          </a:p>
          <a:p>
            <a:pPr>
              <a:lnSpc>
                <a:spcPct val="115000"/>
              </a:lnSpc>
              <a:spcAft>
                <a:spcPts val="1000"/>
              </a:spcAft>
            </a:pPr>
            <a:r>
              <a:rPr lang="en-GB" sz="1600" b="1" u="sng" dirty="0">
                <a:effectLst/>
              </a:rPr>
              <a:t>Beat (national eating disorder charity) </a:t>
            </a:r>
            <a:r>
              <a:rPr lang="en-GB" sz="1600" b="1" dirty="0">
                <a:effectLst/>
              </a:rPr>
              <a:t>- </a:t>
            </a:r>
            <a:r>
              <a:rPr lang="en-GB" sz="1600" b="1" dirty="0">
                <a:effectLst/>
                <a:hlinkClick r:id="rId5">
                  <a:extLst>
                    <a:ext uri="{A12FA001-AC4F-418D-AE19-62706E023703}">
                      <ahyp:hlinkClr xmlns:ahyp="http://schemas.microsoft.com/office/drawing/2018/hyperlinkcolor" val="tx"/>
                    </a:ext>
                  </a:extLst>
                </a:hlinkClick>
              </a:rPr>
              <a:t>www.b-eat.co.uk</a:t>
            </a:r>
            <a:r>
              <a:rPr lang="en-GB" sz="1600" b="1" dirty="0"/>
              <a:t>  </a:t>
            </a:r>
            <a:r>
              <a:rPr lang="en-GB" sz="1600" b="1" dirty="0">
                <a:effectLst/>
              </a:rPr>
              <a:t>Contact: 0345 634 1414 </a:t>
            </a:r>
            <a:endParaRPr lang="en-GB" sz="1600" dirty="0">
              <a:effectLst/>
            </a:endParaRPr>
          </a:p>
          <a:p>
            <a:pPr>
              <a:lnSpc>
                <a:spcPct val="115000"/>
              </a:lnSpc>
              <a:spcAft>
                <a:spcPts val="1000"/>
              </a:spcAft>
            </a:pPr>
            <a:r>
              <a:rPr lang="en-GB" sz="1600" b="1" u="sng" dirty="0">
                <a:effectLst/>
              </a:rPr>
              <a:t>Childline / CALM ZONE </a:t>
            </a:r>
            <a:r>
              <a:rPr lang="en-GB" sz="1600" dirty="0">
                <a:effectLst/>
              </a:rPr>
              <a:t>– Advice online or on the phone (any time or day) – 0800 1111 </a:t>
            </a:r>
            <a:r>
              <a:rPr lang="en-GB" sz="1600" u="sng" dirty="0">
                <a:effectLst/>
                <a:hlinkClick r:id="rId6">
                  <a:extLst>
                    <a:ext uri="{A12FA001-AC4F-418D-AE19-62706E023703}">
                      <ahyp:hlinkClr xmlns:ahyp="http://schemas.microsoft.com/office/drawing/2018/hyperlinkcolor" val="tx"/>
                    </a:ext>
                  </a:extLst>
                </a:hlinkClick>
              </a:rPr>
              <a:t>https://www.childline.org.uk/toolbox/calm-zone/</a:t>
            </a:r>
            <a:endParaRPr lang="en-GB" sz="1600" dirty="0">
              <a:effectLst/>
            </a:endParaRPr>
          </a:p>
          <a:p>
            <a:pPr>
              <a:lnSpc>
                <a:spcPct val="115000"/>
              </a:lnSpc>
              <a:spcAft>
                <a:spcPts val="1000"/>
              </a:spcAft>
            </a:pPr>
            <a:r>
              <a:rPr lang="en-GB" sz="1600" b="1" u="sng" dirty="0" err="1">
                <a:effectLst/>
              </a:rPr>
              <a:t>HeadMeds</a:t>
            </a:r>
            <a:r>
              <a:rPr lang="en-GB" sz="1600" b="1" dirty="0">
                <a:effectLst/>
              </a:rPr>
              <a:t> </a:t>
            </a:r>
            <a:r>
              <a:rPr lang="en-GB" sz="1600" dirty="0">
                <a:effectLst/>
              </a:rPr>
              <a:t>– Information medication for mental health difficulties – </a:t>
            </a:r>
            <a:r>
              <a:rPr lang="en-GB" sz="1600" u="sng" dirty="0">
                <a:effectLst/>
                <a:hlinkClick r:id="rId7">
                  <a:extLst>
                    <a:ext uri="{A12FA001-AC4F-418D-AE19-62706E023703}">
                      <ahyp:hlinkClr xmlns:ahyp="http://schemas.microsoft.com/office/drawing/2018/hyperlinkcolor" val="tx"/>
                    </a:ext>
                  </a:extLst>
                </a:hlinkClick>
              </a:rPr>
              <a:t>http://www.headmeds.org.uk/</a:t>
            </a:r>
            <a:r>
              <a:rPr lang="en-GB" sz="1600" dirty="0">
                <a:effectLst/>
              </a:rPr>
              <a:t> </a:t>
            </a:r>
          </a:p>
          <a:p>
            <a:pPr>
              <a:lnSpc>
                <a:spcPct val="115000"/>
              </a:lnSpc>
              <a:spcAft>
                <a:spcPts val="1000"/>
              </a:spcAft>
            </a:pPr>
            <a:r>
              <a:rPr lang="en-GB" sz="1600" dirty="0">
                <a:effectLst/>
              </a:rPr>
              <a:t>MIND mental health charity -https://www.mind.org.uk/</a:t>
            </a:r>
          </a:p>
          <a:p>
            <a:pPr>
              <a:lnSpc>
                <a:spcPct val="115000"/>
              </a:lnSpc>
              <a:spcAft>
                <a:spcPts val="1000"/>
              </a:spcAft>
            </a:pPr>
            <a:r>
              <a:rPr lang="en-GB" sz="1600" b="1" u="sng" dirty="0" err="1">
                <a:effectLst/>
                <a:ea typeface="Calibri" panose="020F0502020204030204" pitchFamily="34" charset="0"/>
                <a:cs typeface="Calibri" panose="020F0502020204030204" pitchFamily="34" charset="0"/>
              </a:rPr>
              <a:t>Moodjuice</a:t>
            </a:r>
            <a:r>
              <a:rPr lang="en-GB" sz="1600" b="1" u="sng" dirty="0">
                <a:effectLst/>
                <a:ea typeface="Calibri" panose="020F0502020204030204" pitchFamily="34" charset="0"/>
                <a:cs typeface="Calibri" panose="020F0502020204030204" pitchFamily="34" charset="0"/>
              </a:rPr>
              <a:t> </a:t>
            </a:r>
            <a:r>
              <a:rPr lang="en-GB" sz="1600" b="1" dirty="0">
                <a:effectLst/>
                <a:ea typeface="Calibri" panose="020F0502020204030204" pitchFamily="34" charset="0"/>
                <a:cs typeface="Calibri" panose="020F0502020204030204" pitchFamily="34" charset="0"/>
              </a:rPr>
              <a:t>– </a:t>
            </a:r>
            <a:r>
              <a:rPr lang="en-GB" sz="1600" dirty="0">
                <a:effectLst/>
                <a:ea typeface="Calibri" panose="020F0502020204030204" pitchFamily="34" charset="0"/>
                <a:cs typeface="Calibri" panose="020F0502020204030204" pitchFamily="34" charset="0"/>
              </a:rPr>
              <a:t>Self-help, information and advice for people experiencing troublesome thoughts, feelings and actions. – </a:t>
            </a:r>
            <a:r>
              <a:rPr lang="en-GB" sz="1600" u="sng" dirty="0">
                <a:effectLst/>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https://www.nhsinform.scot/illnesses-and-conditions/mental-health</a:t>
            </a:r>
            <a:endParaRPr lang="en-GB" sz="1600" u="sng" dirty="0">
              <a:effectLst/>
              <a:ea typeface="Calibri" panose="020F0502020204030204" pitchFamily="34" charset="0"/>
              <a:cs typeface="Calibri" panose="020F0502020204030204" pitchFamily="34" charset="0"/>
            </a:endParaRPr>
          </a:p>
          <a:p>
            <a:pPr>
              <a:lnSpc>
                <a:spcPct val="115000"/>
              </a:lnSpc>
              <a:spcAft>
                <a:spcPts val="1000"/>
              </a:spcAft>
            </a:pPr>
            <a:r>
              <a:rPr lang="en-GB" sz="1600" b="1" u="sng" dirty="0">
                <a:effectLst/>
                <a:ea typeface="Calibri" panose="020F0502020204030204" pitchFamily="34" charset="0"/>
                <a:cs typeface="Arial" panose="020B0604020202020204" pitchFamily="34" charset="0"/>
              </a:rPr>
              <a:t>Anna Freud </a:t>
            </a:r>
            <a:r>
              <a:rPr lang="en-GB" sz="1600" dirty="0">
                <a:effectLst/>
                <a:ea typeface="Calibri" panose="020F0502020204030204" pitchFamily="34" charset="0"/>
                <a:cs typeface="Arial" panose="020B0604020202020204" pitchFamily="34" charset="0"/>
              </a:rPr>
              <a:t>Mentally Healthy Schools is a free website for </a:t>
            </a:r>
            <a:r>
              <a:rPr lang="en-GB" sz="1600" dirty="0">
                <a:ea typeface="Calibri" panose="020F0502020204030204" pitchFamily="34" charset="0"/>
                <a:cs typeface="Arial" panose="020B0604020202020204" pitchFamily="34" charset="0"/>
              </a:rPr>
              <a:t>children young people and Teachers with lots of inf</a:t>
            </a:r>
            <a:r>
              <a:rPr lang="en-GB" sz="1600" dirty="0">
                <a:effectLst/>
                <a:ea typeface="Calibri" panose="020F0502020204030204" pitchFamily="34" charset="0"/>
                <a:cs typeface="Arial" panose="020B0604020202020204" pitchFamily="34" charset="0"/>
              </a:rPr>
              <a:t>ormation, advice and practical resources to better understand and promote pupils’ mental health and wellbeing.</a:t>
            </a:r>
            <a:r>
              <a:rPr lang="en-GB" sz="1600" dirty="0">
                <a:ea typeface="Calibri" panose="020F0502020204030204" pitchFamily="34" charset="0"/>
                <a:cs typeface="Times New Roman" panose="02020603050405020304" pitchFamily="18" charset="0"/>
              </a:rPr>
              <a:t>  There is access to tools to manage emotions. </a:t>
            </a:r>
            <a:r>
              <a:rPr lang="en-GB" sz="1600" b="0" i="0" dirty="0">
                <a:effectLst/>
              </a:rPr>
              <a:t>These tools are designed to help children understand and manage their emotions and feelings, and stay calm and in control in the classroom. </a:t>
            </a:r>
            <a:r>
              <a:rPr lang="en-GB" sz="1600" dirty="0">
                <a:ea typeface="Calibri" panose="020F0502020204030204" pitchFamily="34" charset="0"/>
                <a:cs typeface="Times New Roman" panose="02020603050405020304" pitchFamily="18" charset="0"/>
              </a:rPr>
              <a:t>Website: </a:t>
            </a:r>
            <a:r>
              <a:rPr lang="en-GB" sz="1600" u="sng" dirty="0">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https://www.mentallyhealthyschools.org.uk/resources/tools-for-managing-emotions/</a:t>
            </a:r>
            <a:endParaRPr lang="en-GB" sz="16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600" b="1" u="sng" dirty="0">
                <a:solidFill>
                  <a:srgbClr val="000000"/>
                </a:solidFill>
                <a:effectLst/>
                <a:ea typeface="Calibri" panose="020F0502020204030204" pitchFamily="34" charset="0"/>
                <a:cs typeface="Calibri" panose="020F0502020204030204" pitchFamily="34" charset="0"/>
              </a:rPr>
              <a:t>The Mix/Get Connected </a:t>
            </a:r>
            <a:r>
              <a:rPr lang="en-GB" sz="1600" b="1" dirty="0">
                <a:solidFill>
                  <a:srgbClr val="000000"/>
                </a:solidFill>
                <a:effectLst/>
                <a:ea typeface="Calibri" panose="020F0502020204030204" pitchFamily="34" charset="0"/>
                <a:cs typeface="Calibri" panose="020F0502020204030204" pitchFamily="34" charset="0"/>
              </a:rPr>
              <a:t>– </a:t>
            </a:r>
            <a:r>
              <a:rPr lang="en-GB" sz="1600" dirty="0">
                <a:solidFill>
                  <a:srgbClr val="000000"/>
                </a:solidFill>
                <a:effectLst/>
                <a:ea typeface="Calibri" panose="020F0502020204030204" pitchFamily="34" charset="0"/>
                <a:cs typeface="Calibri" panose="020F0502020204030204" pitchFamily="34" charset="0"/>
              </a:rPr>
              <a:t>Advice on the phone for under 25s (1pm -11pm, 7 days a week) 0808 808 4994, </a:t>
            </a:r>
            <a:r>
              <a:rPr lang="en-GB" sz="1600" u="sng" dirty="0">
                <a:solidFill>
                  <a:srgbClr val="0000FF"/>
                </a:solidFill>
                <a:effectLst/>
                <a:ea typeface="Calibri" panose="020F0502020204030204" pitchFamily="34" charset="0"/>
                <a:cs typeface="Calibri" panose="020F0502020204030204" pitchFamily="34" charset="0"/>
                <a:hlinkClick r:id="rId10"/>
              </a:rPr>
              <a:t>http://www.themix.org.uk/</a:t>
            </a:r>
            <a:r>
              <a:rPr lang="en-GB" sz="1600" dirty="0">
                <a:solidFill>
                  <a:srgbClr val="000000"/>
                </a:solidFill>
                <a:effectLst/>
                <a:ea typeface="Calibri" panose="020F0502020204030204" pitchFamily="34" charset="0"/>
                <a:cs typeface="Calibri" panose="020F0502020204030204" pitchFamily="34" charset="0"/>
              </a:rPr>
              <a:t>  - </a:t>
            </a:r>
            <a:r>
              <a:rPr lang="en-GB" sz="1600" i="0" dirty="0">
                <a:solidFill>
                  <a:srgbClr val="000000"/>
                </a:solidFill>
                <a:cs typeface="Calibri" panose="020F0502020204030204" pitchFamily="34" charset="0"/>
              </a:rPr>
              <a:t>T</a:t>
            </a:r>
            <a:r>
              <a:rPr lang="en-GB" sz="1600" i="0" dirty="0">
                <a:solidFill>
                  <a:srgbClr val="231F20"/>
                </a:solidFill>
                <a:effectLst/>
              </a:rPr>
              <a:t>he Mix is a UK based charity that provides free, confidential support for young people under 25 via online, social and mobile.</a:t>
            </a:r>
            <a:endParaRPr lang="en-GB" sz="1600" dirty="0">
              <a:effectLs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4175FC0-6B5E-4BD8-909C-D2020D9F264F}"/>
              </a:ext>
            </a:extLst>
          </p:cNvPr>
          <p:cNvPicPr>
            <a:picLocks noChangeAspect="1"/>
          </p:cNvPicPr>
          <p:nvPr/>
        </p:nvPicPr>
        <p:blipFill>
          <a:blip r:embed="rId11"/>
          <a:stretch>
            <a:fillRect/>
          </a:stretch>
        </p:blipFill>
        <p:spPr>
          <a:xfrm>
            <a:off x="165347" y="1903088"/>
            <a:ext cx="1144988" cy="1049295"/>
          </a:xfrm>
          <a:prstGeom prst="rect">
            <a:avLst/>
          </a:prstGeom>
          <a:effectLst>
            <a:glow rad="127000">
              <a:schemeClr val="accent1">
                <a:alpha val="85000"/>
              </a:schemeClr>
            </a:glow>
          </a:effectLst>
        </p:spPr>
      </p:pic>
      <p:pic>
        <p:nvPicPr>
          <p:cNvPr id="14" name="Picture 2" descr="S:\CAMHS\CAMHS.CSU.Shared\iThrive\Templates\Getting Help.png">
            <a:extLst>
              <a:ext uri="{FF2B5EF4-FFF2-40B4-BE49-F238E27FC236}">
                <a16:creationId xmlns:a16="http://schemas.microsoft.com/office/drawing/2014/main" id="{0CFBC58F-8B95-47CD-96CB-62B3F1EBCAF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5347" y="3549943"/>
            <a:ext cx="1196709" cy="104929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9E4904A-1BBB-419E-BEF0-F141CB97F214}"/>
              </a:ext>
            </a:extLst>
          </p:cNvPr>
          <p:cNvCxnSpPr>
            <a:cxnSpLocks/>
          </p:cNvCxnSpPr>
          <p:nvPr/>
        </p:nvCxnSpPr>
        <p:spPr>
          <a:xfrm>
            <a:off x="1504950" y="-16933"/>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356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MHS\CAMHS.CSU.Shared\iThrive\Templates\Thriving.png">
            <a:extLst>
              <a:ext uri="{FF2B5EF4-FFF2-40B4-BE49-F238E27FC236}">
                <a16:creationId xmlns:a16="http://schemas.microsoft.com/office/drawing/2014/main" id="{1FC5C061-85B1-4406-A844-EC599B63F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893" y="135468"/>
            <a:ext cx="1196710" cy="119468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D78ADC-D749-45A6-B94B-C646F98ECCD0}"/>
              </a:ext>
            </a:extLst>
          </p:cNvPr>
          <p:cNvSpPr txBox="1"/>
          <p:nvPr/>
        </p:nvSpPr>
        <p:spPr>
          <a:xfrm>
            <a:off x="1699566" y="225815"/>
            <a:ext cx="10576155" cy="6069867"/>
          </a:xfrm>
          <a:prstGeom prst="rect">
            <a:avLst/>
          </a:prstGeom>
          <a:noFill/>
        </p:spPr>
        <p:txBody>
          <a:bodyPr wrap="square">
            <a:spAutoFit/>
          </a:bodyPr>
          <a:lstStyle/>
          <a:p>
            <a:pPr algn="ctr">
              <a:lnSpc>
                <a:spcPct val="115000"/>
              </a:lnSpc>
              <a:spcAft>
                <a:spcPts val="1000"/>
              </a:spcAft>
            </a:pPr>
            <a:r>
              <a:rPr lang="en-GB" b="1" u="sng" dirty="0">
                <a:effectLst/>
              </a:rPr>
              <a:t>Children &amp; Young People: Online Materials : Self Harm</a:t>
            </a:r>
          </a:p>
          <a:p>
            <a:pPr>
              <a:lnSpc>
                <a:spcPct val="115000"/>
              </a:lnSpc>
              <a:spcAft>
                <a:spcPts val="1000"/>
              </a:spcAft>
            </a:pPr>
            <a:r>
              <a:rPr lang="en-GB" b="1" u="sng" dirty="0">
                <a:ea typeface="Calibri" panose="020F0502020204030204" pitchFamily="34" charset="0"/>
                <a:cs typeface="Times New Roman" panose="02020603050405020304" pitchFamily="18" charset="0"/>
              </a:rPr>
              <a:t>N</a:t>
            </a:r>
            <a:r>
              <a:rPr lang="en-GB" b="1" u="sng" dirty="0">
                <a:effectLst/>
                <a:ea typeface="Calibri" panose="020F0502020204030204" pitchFamily="34" charset="0"/>
                <a:cs typeface="Times New Roman" panose="02020603050405020304" pitchFamily="18" charset="0"/>
              </a:rPr>
              <a:t>HS booklets </a:t>
            </a:r>
            <a:r>
              <a:rPr lang="en-GB" dirty="0">
                <a:effectLst/>
                <a:ea typeface="Calibri" panose="020F0502020204030204" pitchFamily="34" charset="0"/>
                <a:cs typeface="Times New Roman" panose="02020603050405020304" pitchFamily="18" charset="0"/>
              </a:rPr>
              <a:t>– self help booklets Website: </a:t>
            </a:r>
            <a:r>
              <a:rPr lang="en-GB" u="sng"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https://web.ntw.nhs.uk/selfhelp/</a:t>
            </a:r>
            <a:endParaRPr lang="en-GB" u="sng"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a:solidFill>
                  <a:srgbClr val="000000"/>
                </a:solidFill>
                <a:effectLst/>
                <a:ea typeface="Calibri" panose="020F0502020204030204" pitchFamily="34" charset="0"/>
                <a:cs typeface="Calibri" panose="020F0502020204030204" pitchFamily="34" charset="0"/>
              </a:rPr>
              <a:t>National Self Harm Network forums </a:t>
            </a:r>
            <a:r>
              <a:rPr lang="en-GB" dirty="0">
                <a:solidFill>
                  <a:srgbClr val="000000"/>
                </a:solidFill>
                <a:effectLst/>
                <a:ea typeface="Calibri" panose="020F0502020204030204" pitchFamily="34" charset="0"/>
                <a:cs typeface="Calibri" panose="020F0502020204030204" pitchFamily="34" charset="0"/>
              </a:rPr>
              <a:t>– </a:t>
            </a:r>
            <a:r>
              <a:rPr lang="en-GB" u="sng" dirty="0">
                <a:solidFill>
                  <a:srgbClr val="0000FF"/>
                </a:solidFill>
                <a:effectLst/>
                <a:ea typeface="Calibri" panose="020F0502020204030204" pitchFamily="34" charset="0"/>
                <a:cs typeface="Calibri" panose="020F0502020204030204" pitchFamily="34" charset="0"/>
                <a:hlinkClick r:id="rId4"/>
              </a:rPr>
              <a:t>http://www.nshn.co.uk/</a:t>
            </a:r>
            <a:r>
              <a:rPr lang="en-GB" dirty="0">
                <a:solidFill>
                  <a:srgbClr val="000000"/>
                </a:solidFill>
                <a:effectLst/>
                <a:ea typeface="Calibri" panose="020F0502020204030204" pitchFamily="34" charset="0"/>
                <a:cs typeface="Calibri" panose="020F0502020204030204" pitchFamily="34" charset="0"/>
              </a:rPr>
              <a:t>  </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a:solidFill>
                  <a:srgbClr val="000000"/>
                </a:solidFill>
                <a:effectLst/>
                <a:ea typeface="Calibri" panose="020F0502020204030204" pitchFamily="34" charset="0"/>
                <a:cs typeface="Calibri" panose="020F0502020204030204" pitchFamily="34" charset="0"/>
              </a:rPr>
              <a:t>NHS choices </a:t>
            </a:r>
            <a:r>
              <a:rPr lang="en-GB" dirty="0">
                <a:solidFill>
                  <a:srgbClr val="000000"/>
                </a:solidFill>
                <a:effectLst/>
                <a:ea typeface="Calibri" panose="020F0502020204030204" pitchFamily="34" charset="0"/>
                <a:cs typeface="Calibri" panose="020F0502020204030204" pitchFamily="34" charset="0"/>
              </a:rPr>
              <a:t>– </a:t>
            </a:r>
            <a:r>
              <a:rPr lang="en-GB" u="sng" dirty="0">
                <a:solidFill>
                  <a:srgbClr val="0000FF"/>
                </a:solidFill>
                <a:effectLst/>
                <a:ea typeface="Calibri" panose="020F0502020204030204" pitchFamily="34" charset="0"/>
                <a:cs typeface="Calibri" panose="020F0502020204030204" pitchFamily="34" charset="0"/>
                <a:hlinkClick r:id="rId5"/>
              </a:rPr>
              <a:t>http://www.nhs.uk/Conditions/Self-injury/Pages/Treatment.aspx</a:t>
            </a:r>
            <a:r>
              <a:rPr lang="en-GB" dirty="0">
                <a:solidFill>
                  <a:srgbClr val="000000"/>
                </a:solidFill>
                <a:effectLst/>
                <a:ea typeface="Calibri" panose="020F0502020204030204" pitchFamily="34" charset="0"/>
                <a:cs typeface="Calibri" panose="020F0502020204030204" pitchFamily="34" charset="0"/>
              </a:rPr>
              <a:t>  </a:t>
            </a:r>
          </a:p>
          <a:p>
            <a:pPr>
              <a:lnSpc>
                <a:spcPct val="115000"/>
              </a:lnSpc>
              <a:spcAft>
                <a:spcPts val="1000"/>
              </a:spcAft>
            </a:pPr>
            <a:r>
              <a:rPr lang="en-GB" b="1" u="sng" dirty="0">
                <a:solidFill>
                  <a:srgbClr val="000000"/>
                </a:solidFill>
                <a:effectLst/>
                <a:ea typeface="Calibri" panose="020F0502020204030204" pitchFamily="34" charset="0"/>
                <a:cs typeface="Calibri" panose="020F0502020204030204" pitchFamily="34" charset="0"/>
              </a:rPr>
              <a:t>Samaritans – </a:t>
            </a:r>
            <a:r>
              <a:rPr lang="en-GB" dirty="0">
                <a:solidFill>
                  <a:srgbClr val="000000"/>
                </a:solidFill>
                <a:effectLst/>
                <a:ea typeface="Calibri" panose="020F0502020204030204" pitchFamily="34" charset="0"/>
                <a:cs typeface="Calibri" panose="020F0502020204030204" pitchFamily="34" charset="0"/>
              </a:rPr>
              <a:t>Advice on the phone (any time or day) – 116 123, </a:t>
            </a:r>
            <a:r>
              <a:rPr lang="en-GB" u="sng" dirty="0">
                <a:solidFill>
                  <a:srgbClr val="0000FF"/>
                </a:solidFill>
                <a:effectLst/>
                <a:ea typeface="Calibri" panose="020F0502020204030204" pitchFamily="34" charset="0"/>
                <a:cs typeface="Calibri" panose="020F0502020204030204" pitchFamily="34" charset="0"/>
                <a:hlinkClick r:id="rId6"/>
              </a:rPr>
              <a:t>http://www.samaritans.org/about-us/our-organisation/read-our-publications/young-peoples-emotional-health-resource</a:t>
            </a:r>
            <a:r>
              <a:rPr lang="en-GB" dirty="0">
                <a:solidFill>
                  <a:srgbClr val="000000"/>
                </a:solidFill>
                <a:effectLst/>
                <a:ea typeface="Calibri" panose="020F0502020204030204" pitchFamily="34" charset="0"/>
                <a:cs typeface="Calibri" panose="020F0502020204030204" pitchFamily="34" charset="0"/>
              </a:rPr>
              <a:t>  </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a:solidFill>
                  <a:srgbClr val="000000"/>
                </a:solidFill>
                <a:effectLst/>
                <a:ea typeface="Calibri" panose="020F0502020204030204" pitchFamily="34" charset="0"/>
                <a:cs typeface="Calibri" panose="020F0502020204030204" pitchFamily="34" charset="0"/>
              </a:rPr>
              <a:t>The Mix/Get Connected – </a:t>
            </a:r>
            <a:r>
              <a:rPr lang="en-GB" dirty="0">
                <a:solidFill>
                  <a:srgbClr val="000000"/>
                </a:solidFill>
                <a:effectLst/>
                <a:ea typeface="Calibri" panose="020F0502020204030204" pitchFamily="34" charset="0"/>
                <a:cs typeface="Calibri" panose="020F0502020204030204" pitchFamily="34" charset="0"/>
              </a:rPr>
              <a:t>Advice on the phone for under 25s (1pm - 11pm, 7 days a week) or online – 0808 808 4994, </a:t>
            </a:r>
            <a:r>
              <a:rPr lang="en-GB" u="sng" dirty="0">
                <a:solidFill>
                  <a:srgbClr val="0000FF"/>
                </a:solidFill>
                <a:effectLst/>
                <a:ea typeface="Calibri" panose="020F0502020204030204" pitchFamily="34" charset="0"/>
                <a:cs typeface="Calibri" panose="020F0502020204030204" pitchFamily="34" charset="0"/>
                <a:hlinkClick r:id="rId7"/>
              </a:rPr>
              <a:t>http://www.themix.org.uk/</a:t>
            </a:r>
            <a:r>
              <a:rPr lang="en-GB" dirty="0">
                <a:solidFill>
                  <a:srgbClr val="000000"/>
                </a:solidFill>
                <a:effectLst/>
                <a:ea typeface="Calibri" panose="020F0502020204030204" pitchFamily="34" charset="0"/>
                <a:cs typeface="Calibri" panose="020F0502020204030204" pitchFamily="34" charset="0"/>
              </a:rPr>
              <a:t>  </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err="1">
                <a:solidFill>
                  <a:srgbClr val="000000"/>
                </a:solidFill>
                <a:effectLst/>
                <a:ea typeface="Calibri" panose="020F0502020204030204" pitchFamily="34" charset="0"/>
                <a:cs typeface="Calibri" panose="020F0502020204030204" pitchFamily="34" charset="0"/>
              </a:rPr>
              <a:t>YoungMinds</a:t>
            </a:r>
            <a:r>
              <a:rPr lang="en-GB" b="1" u="sng" dirty="0">
                <a:solidFill>
                  <a:srgbClr val="000000"/>
                </a:solidFill>
                <a:effectLst/>
                <a:ea typeface="Calibri" panose="020F0502020204030204" pitchFamily="34" charset="0"/>
                <a:cs typeface="Calibri" panose="020F0502020204030204" pitchFamily="34" charset="0"/>
              </a:rPr>
              <a:t> Parents Helpline </a:t>
            </a:r>
            <a:r>
              <a:rPr lang="en-GB" dirty="0">
                <a:solidFill>
                  <a:srgbClr val="000000"/>
                </a:solidFill>
                <a:effectLst/>
                <a:ea typeface="Calibri" panose="020F0502020204030204" pitchFamily="34" charset="0"/>
                <a:cs typeface="Calibri" panose="020F0502020204030204" pitchFamily="34" charset="0"/>
              </a:rPr>
              <a:t>– call 0808 802 5544 (9.30am-4pm on weekdays) </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b="1" u="sng" dirty="0">
                <a:solidFill>
                  <a:srgbClr val="000000"/>
                </a:solidFill>
                <a:effectLst/>
                <a:ea typeface="Calibri" panose="020F0502020204030204" pitchFamily="34" charset="0"/>
                <a:cs typeface="Calibri" panose="020F0502020204030204" pitchFamily="34" charset="0"/>
              </a:rPr>
              <a:t>ChildLine </a:t>
            </a:r>
            <a:r>
              <a:rPr lang="en-GB" dirty="0">
                <a:solidFill>
                  <a:srgbClr val="000000"/>
                </a:solidFill>
                <a:effectLst/>
                <a:ea typeface="Calibri" panose="020F0502020204030204" pitchFamily="34" charset="0"/>
                <a:cs typeface="Calibri" panose="020F0502020204030204" pitchFamily="34" charset="0"/>
              </a:rPr>
              <a:t>– Advice online or on the phone (any time or day) – 0800 1111, </a:t>
            </a:r>
            <a:r>
              <a:rPr lang="en-GB" u="sng" dirty="0">
                <a:solidFill>
                  <a:srgbClr val="0000FF"/>
                </a:solidFill>
                <a:effectLst/>
                <a:ea typeface="Calibri" panose="020F0502020204030204" pitchFamily="34" charset="0"/>
                <a:cs typeface="Calibri" panose="020F0502020204030204" pitchFamily="34" charset="0"/>
                <a:hlinkClick r:id="rId8"/>
              </a:rPr>
              <a:t>https://www.childline.org.uk</a:t>
            </a:r>
            <a:r>
              <a:rPr lang="en-GB" dirty="0">
                <a:solidFill>
                  <a:srgbClr val="000000"/>
                </a:solidFill>
                <a:effectLst/>
                <a:ea typeface="Calibri" panose="020F0502020204030204" pitchFamily="34" charset="0"/>
                <a:cs typeface="Calibri" panose="020F0502020204030204" pitchFamily="34" charset="0"/>
              </a:rPr>
              <a:t> </a:t>
            </a:r>
          </a:p>
          <a:p>
            <a:pPr>
              <a:lnSpc>
                <a:spcPct val="115000"/>
              </a:lnSpc>
              <a:spcAft>
                <a:spcPts val="1000"/>
              </a:spcAft>
            </a:pPr>
            <a:r>
              <a:rPr lang="en-GB" b="1" dirty="0" err="1">
                <a:effectLst/>
                <a:ea typeface="Calibri" panose="020F0502020204030204" pitchFamily="34" charset="0"/>
                <a:cs typeface="Times New Roman" panose="02020603050405020304" pitchFamily="18" charset="0"/>
              </a:rPr>
              <a:t>Kooth</a:t>
            </a:r>
            <a:r>
              <a:rPr lang="en-GB" b="1" dirty="0">
                <a:effectLst/>
                <a:ea typeface="Calibri" panose="020F0502020204030204" pitchFamily="34" charset="0"/>
                <a:cs typeface="Times New Roman" panose="02020603050405020304" pitchFamily="18" charset="0"/>
              </a:rPr>
              <a:t> </a:t>
            </a:r>
            <a:r>
              <a:rPr lang="en-GB" b="1" dirty="0">
                <a:ea typeface="Calibri" panose="020F0502020204030204" pitchFamily="34" charset="0"/>
                <a:cs typeface="Times New Roman" panose="02020603050405020304" pitchFamily="18" charset="0"/>
              </a:rPr>
              <a:t>- </a:t>
            </a:r>
            <a:r>
              <a:rPr lang="en-GB" dirty="0">
                <a:solidFill>
                  <a:srgbClr val="000000"/>
                </a:solidFill>
                <a:effectLst/>
                <a:ea typeface="Calibri" panose="020F0502020204030204" pitchFamily="34" charset="0"/>
                <a:cs typeface="Calibri" panose="020F0502020204030204" pitchFamily="34" charset="0"/>
              </a:rPr>
              <a:t>An online counselling and emotional well-being platform for children and young people in Greater Manchester, accessible through mobile, tablet and desktop with online materials for self help. </a:t>
            </a:r>
            <a:endParaRPr lang="en-GB" dirty="0">
              <a:effectLst/>
              <a:ea typeface="Calibri" panose="020F0502020204030204" pitchFamily="34" charset="0"/>
              <a:cs typeface="Times New Roman" panose="02020603050405020304" pitchFamily="18" charset="0"/>
            </a:endParaRPr>
          </a:p>
          <a:p>
            <a:pPr>
              <a:lnSpc>
                <a:spcPct val="115000"/>
              </a:lnSpc>
              <a:spcAft>
                <a:spcPts val="1000"/>
              </a:spcAft>
            </a:pPr>
            <a:r>
              <a:rPr lang="en-GB" u="sng" dirty="0">
                <a:solidFill>
                  <a:srgbClr val="0000FF"/>
                </a:solidFill>
                <a:effectLst/>
                <a:ea typeface="Calibri" panose="020F0502020204030204" pitchFamily="34" charset="0"/>
                <a:cs typeface="Calibri" panose="020F0502020204030204" pitchFamily="34" charset="0"/>
                <a:hlinkClick r:id="rId9"/>
              </a:rPr>
              <a:t>https://www.kooth.com/</a:t>
            </a:r>
            <a:r>
              <a:rPr lang="en-GB" dirty="0">
                <a:solidFill>
                  <a:srgbClr val="000000"/>
                </a:solidFill>
                <a:effectLst/>
                <a:ea typeface="Calibri" panose="020F0502020204030204" pitchFamily="34" charset="0"/>
                <a:cs typeface="Calibri" panose="020F0502020204030204" pitchFamily="34" charset="0"/>
              </a:rPr>
              <a:t> </a:t>
            </a:r>
            <a:endParaRPr lang="en-GB" dirty="0">
              <a:effectLst/>
              <a:ea typeface="Calibri" panose="020F0502020204030204" pitchFamily="34" charset="0"/>
              <a:cs typeface="Times New Roman" panose="02020603050405020304" pitchFamily="18" charset="0"/>
            </a:endParaRPr>
          </a:p>
          <a:p>
            <a:pPr>
              <a:spcAft>
                <a:spcPts val="1000"/>
              </a:spcAft>
            </a:pPr>
            <a:r>
              <a:rPr lang="en-GB" b="1" u="sng" dirty="0" err="1">
                <a:effectLst/>
                <a:ea typeface="Times New Roman" panose="02020603050405020304" pitchFamily="18" charset="0"/>
              </a:rPr>
              <a:t>Silvercloud</a:t>
            </a:r>
            <a:r>
              <a:rPr lang="en-GB" b="1" u="sng" dirty="0">
                <a:ea typeface="Times New Roman" panose="02020603050405020304" pitchFamily="18" charset="0"/>
              </a:rPr>
              <a:t> - </a:t>
            </a:r>
            <a:r>
              <a:rPr lang="en-GB" dirty="0" err="1">
                <a:solidFill>
                  <a:srgbClr val="000000"/>
                </a:solidFill>
                <a:effectLst/>
                <a:ea typeface="Times New Roman" panose="02020603050405020304" pitchFamily="18" charset="0"/>
              </a:rPr>
              <a:t>SilverCloud</a:t>
            </a:r>
            <a:r>
              <a:rPr lang="en-GB" dirty="0">
                <a:solidFill>
                  <a:srgbClr val="000000"/>
                </a:solidFill>
                <a:effectLst/>
                <a:ea typeface="Times New Roman" panose="02020603050405020304" pitchFamily="18" charset="0"/>
              </a:rPr>
              <a:t> offers online programmes for adults (aged 16 years+) to help ease your levels of stress, sleep better or to build resilience</a:t>
            </a:r>
            <a:r>
              <a:rPr lang="en-GB" dirty="0">
                <a:ea typeface="Times New Roman" panose="02020603050405020304" pitchFamily="18" charset="0"/>
              </a:rPr>
              <a:t> - </a:t>
            </a:r>
            <a:r>
              <a:rPr lang="en-GB" u="sng" dirty="0">
                <a:solidFill>
                  <a:srgbClr val="0000FF"/>
                </a:solidFill>
                <a:effectLst/>
                <a:ea typeface="Times New Roman" panose="02020603050405020304" pitchFamily="18" charset="0"/>
                <a:hlinkClick r:id="rId10"/>
              </a:rPr>
              <a:t>https://hub.gmhsc.org.uk/mental-health/silvercloud/</a:t>
            </a:r>
            <a:endParaRPr lang="en-GB" u="sng" dirty="0">
              <a:solidFill>
                <a:srgbClr val="0000FF"/>
              </a:solidFill>
              <a:effectLst/>
              <a:ea typeface="Times New Roman" panose="02020603050405020304" pitchFamily="18" charset="0"/>
            </a:endParaRPr>
          </a:p>
        </p:txBody>
      </p:sp>
      <p:pic>
        <p:nvPicPr>
          <p:cNvPr id="12" name="Picture 11">
            <a:extLst>
              <a:ext uri="{FF2B5EF4-FFF2-40B4-BE49-F238E27FC236}">
                <a16:creationId xmlns:a16="http://schemas.microsoft.com/office/drawing/2014/main" id="{04175FC0-6B5E-4BD8-909C-D2020D9F264F}"/>
              </a:ext>
            </a:extLst>
          </p:cNvPr>
          <p:cNvPicPr>
            <a:picLocks noChangeAspect="1"/>
          </p:cNvPicPr>
          <p:nvPr/>
        </p:nvPicPr>
        <p:blipFill>
          <a:blip r:embed="rId11"/>
          <a:stretch>
            <a:fillRect/>
          </a:stretch>
        </p:blipFill>
        <p:spPr>
          <a:xfrm>
            <a:off x="165347" y="1903088"/>
            <a:ext cx="1144988" cy="1049295"/>
          </a:xfrm>
          <a:prstGeom prst="rect">
            <a:avLst/>
          </a:prstGeom>
          <a:effectLst>
            <a:glow rad="127000">
              <a:schemeClr val="accent1">
                <a:alpha val="85000"/>
              </a:schemeClr>
            </a:glow>
          </a:effectLst>
        </p:spPr>
      </p:pic>
      <p:pic>
        <p:nvPicPr>
          <p:cNvPr id="14" name="Picture 2" descr="S:\CAMHS\CAMHS.CSU.Shared\iThrive\Templates\Getting Help.png">
            <a:extLst>
              <a:ext uri="{FF2B5EF4-FFF2-40B4-BE49-F238E27FC236}">
                <a16:creationId xmlns:a16="http://schemas.microsoft.com/office/drawing/2014/main" id="{0CFBC58F-8B95-47CD-96CB-62B3F1EBCAF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5347" y="3549943"/>
            <a:ext cx="1196709" cy="104929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9E4904A-1BBB-419E-BEF0-F141CB97F214}"/>
              </a:ext>
            </a:extLst>
          </p:cNvPr>
          <p:cNvCxnSpPr>
            <a:cxnSpLocks/>
          </p:cNvCxnSpPr>
          <p:nvPr/>
        </p:nvCxnSpPr>
        <p:spPr>
          <a:xfrm>
            <a:off x="1504950" y="-16933"/>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2013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7A5C3-882F-4FA2-BCD1-D4AD7C0E4B05}"/>
              </a:ext>
            </a:extLst>
          </p:cNvPr>
          <p:cNvSpPr txBox="1"/>
          <p:nvPr/>
        </p:nvSpPr>
        <p:spPr>
          <a:xfrm>
            <a:off x="1573620" y="276225"/>
            <a:ext cx="10199280" cy="6536148"/>
          </a:xfrm>
          <a:prstGeom prst="rect">
            <a:avLst/>
          </a:prstGeom>
          <a:noFill/>
        </p:spPr>
        <p:txBody>
          <a:bodyPr wrap="square">
            <a:spAutoFit/>
          </a:bodyPr>
          <a:lstStyle/>
          <a:p>
            <a:pPr algn="ctr"/>
            <a:r>
              <a:rPr lang="en-GB" b="1" u="sng" dirty="0">
                <a:effectLst/>
              </a:rPr>
              <a:t>Children &amp; Young People: Online Materials </a:t>
            </a:r>
            <a:r>
              <a:rPr lang="en-GB" b="1" u="sng" dirty="0"/>
              <a:t>Self-Harm </a:t>
            </a:r>
          </a:p>
          <a:p>
            <a:pPr algn="ctr"/>
            <a:endParaRPr lang="en-GB" b="1" u="sng" dirty="0"/>
          </a:p>
          <a:p>
            <a:r>
              <a:rPr lang="en-GB" sz="1800" b="1" u="sng" dirty="0"/>
              <a:t>CALM HARM APP </a:t>
            </a:r>
            <a:r>
              <a:rPr lang="en-GB" sz="1800" dirty="0"/>
              <a:t>- Calm Harm is based on the principles of </a:t>
            </a:r>
            <a:r>
              <a:rPr lang="en-GB" sz="1800" dirty="0">
                <a:hlinkClick r:id="rId2"/>
              </a:rPr>
              <a:t>dialectical behaviour therapy</a:t>
            </a:r>
            <a:r>
              <a:rPr lang="en-GB" sz="1800" dirty="0"/>
              <a:t> (DBT). DBT is a type of talking therapy that's often effective in people with mood disorders. Calm Harm is designed for people who are trying to manage urges to self-harm. </a:t>
            </a:r>
          </a:p>
          <a:p>
            <a:r>
              <a:rPr lang="en-GB" sz="1800" dirty="0"/>
              <a:t>The app provides tasks that encourage users to distract themselves from urges to </a:t>
            </a:r>
            <a:r>
              <a:rPr lang="en-GB" sz="1800" dirty="0">
                <a:hlinkClick r:id="rId3"/>
              </a:rPr>
              <a:t>self-harm</a:t>
            </a:r>
            <a:r>
              <a:rPr lang="en-GB" sz="1800" dirty="0"/>
              <a:t> and help manage their "emotional mind" in a more positive way. Please note that the app is an aid to treatment, but doesn't replace it. The app is free to download from the App Store and Google Play.</a:t>
            </a:r>
          </a:p>
          <a:p>
            <a:endParaRPr lang="en-GB" sz="1800" b="1" dirty="0">
              <a:effectLst/>
            </a:endParaRPr>
          </a:p>
          <a:p>
            <a:r>
              <a:rPr lang="en-GB" sz="1800" b="1" u="sng" dirty="0" err="1">
                <a:effectLst/>
              </a:rPr>
              <a:t>BlueIce</a:t>
            </a:r>
            <a:r>
              <a:rPr lang="en-GB" sz="1800" b="1" dirty="0">
                <a:effectLst/>
              </a:rPr>
              <a:t> - </a:t>
            </a:r>
            <a:r>
              <a:rPr lang="en-GB" sz="1800" dirty="0">
                <a:effectLst/>
              </a:rPr>
              <a:t>is a evidenced-based app to help young people manage their emotions and reduce urges to self-harm. This is only available on ‘prescription’ from a clinician working in child and adolescent mental health services</a:t>
            </a:r>
          </a:p>
          <a:p>
            <a:endParaRPr lang="en-GB" sz="1800" b="1" u="sng" dirty="0">
              <a:solidFill>
                <a:srgbClr val="000000"/>
              </a:solidFill>
              <a:effectLst/>
              <a:ea typeface="Calibri" panose="020F0502020204030204" pitchFamily="34" charset="0"/>
              <a:cs typeface="Calibri" panose="020F0502020204030204" pitchFamily="34" charset="0"/>
            </a:endParaRPr>
          </a:p>
          <a:p>
            <a:r>
              <a:rPr lang="en-GB" sz="1800" b="1" u="sng" dirty="0">
                <a:solidFill>
                  <a:srgbClr val="000000"/>
                </a:solidFill>
                <a:effectLst/>
                <a:ea typeface="Calibri" panose="020F0502020204030204" pitchFamily="34" charset="0"/>
                <a:cs typeface="Calibri" panose="020F0502020204030204" pitchFamily="34" charset="0"/>
              </a:rPr>
              <a:t>National Self Harm Network forums </a:t>
            </a:r>
            <a:r>
              <a:rPr lang="en-GB" sz="1800" dirty="0">
                <a:solidFill>
                  <a:srgbClr val="000000"/>
                </a:solidFill>
                <a:effectLst/>
                <a:ea typeface="Calibri" panose="020F0502020204030204" pitchFamily="34" charset="0"/>
                <a:cs typeface="Calibri" panose="020F0502020204030204" pitchFamily="34" charset="0"/>
              </a:rPr>
              <a:t>– </a:t>
            </a:r>
            <a:r>
              <a:rPr lang="en-GB" sz="1800" u="sng" dirty="0">
                <a:solidFill>
                  <a:srgbClr val="0000FF"/>
                </a:solidFill>
                <a:effectLst/>
                <a:ea typeface="Calibri" panose="020F0502020204030204" pitchFamily="34" charset="0"/>
                <a:cs typeface="Calibri" panose="020F0502020204030204" pitchFamily="34" charset="0"/>
                <a:hlinkClick r:id="rId4"/>
              </a:rPr>
              <a:t>http://www.nshn.co.uk/</a:t>
            </a:r>
            <a:r>
              <a:rPr lang="en-GB" sz="1800" dirty="0">
                <a:solidFill>
                  <a:srgbClr val="000000"/>
                </a:solidFill>
                <a:effectLst/>
                <a:ea typeface="Calibri" panose="020F0502020204030204" pitchFamily="34" charset="0"/>
                <a:cs typeface="Calibri" panose="020F0502020204030204" pitchFamily="34" charset="0"/>
              </a:rPr>
              <a:t>  </a:t>
            </a:r>
          </a:p>
          <a:p>
            <a:endParaRPr lang="en-GB" sz="18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b="1" u="sng" dirty="0">
                <a:solidFill>
                  <a:srgbClr val="000000"/>
                </a:solidFill>
                <a:effectLst/>
                <a:ea typeface="Calibri" panose="020F0502020204030204" pitchFamily="34" charset="0"/>
                <a:cs typeface="Calibri" panose="020F0502020204030204" pitchFamily="34" charset="0"/>
              </a:rPr>
              <a:t>Mind – </a:t>
            </a:r>
            <a:r>
              <a:rPr lang="en-GB" sz="1800" u="sng" dirty="0">
                <a:solidFill>
                  <a:srgbClr val="0000FF"/>
                </a:solidFill>
                <a:effectLst/>
                <a:ea typeface="Calibri" panose="020F0502020204030204" pitchFamily="34" charset="0"/>
                <a:cs typeface="Calibri" panose="020F0502020204030204" pitchFamily="34" charset="0"/>
                <a:hlinkClick r:id="rId5"/>
              </a:rPr>
              <a:t>http://www.mind.org.uk/</a:t>
            </a:r>
            <a:r>
              <a:rPr lang="en-GB" sz="1800" dirty="0">
                <a:solidFill>
                  <a:srgbClr val="000000"/>
                </a:solidFill>
                <a:effectLst/>
                <a:ea typeface="Calibri" panose="020F0502020204030204" pitchFamily="34" charset="0"/>
                <a:cs typeface="Calibri" panose="020F0502020204030204" pitchFamily="34" charset="0"/>
              </a:rPr>
              <a:t> </a:t>
            </a:r>
            <a:endParaRPr lang="en-GB" sz="18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800" b="1" u="sng" dirty="0">
                <a:solidFill>
                  <a:srgbClr val="000000"/>
                </a:solidFill>
                <a:effectLst/>
                <a:ea typeface="Calibri" panose="020F0502020204030204" pitchFamily="34" charset="0"/>
                <a:cs typeface="Calibri" panose="020F0502020204030204" pitchFamily="34" charset="0"/>
              </a:rPr>
              <a:t>Harmless </a:t>
            </a:r>
            <a:r>
              <a:rPr lang="en-GB" sz="1800" dirty="0">
                <a:solidFill>
                  <a:srgbClr val="000000"/>
                </a:solidFill>
                <a:effectLst/>
                <a:ea typeface="Calibri" panose="020F0502020204030204" pitchFamily="34" charset="0"/>
                <a:cs typeface="Calibri" panose="020F0502020204030204" pitchFamily="34" charset="0"/>
              </a:rPr>
              <a:t>– Offers coping strategies, leaflets, and factsheets about self-harm – </a:t>
            </a:r>
            <a:r>
              <a:rPr lang="en-GB" sz="1800" u="sng" dirty="0">
                <a:solidFill>
                  <a:srgbClr val="0000FF"/>
                </a:solidFill>
                <a:effectLst/>
                <a:ea typeface="Calibri" panose="020F0502020204030204" pitchFamily="34" charset="0"/>
                <a:cs typeface="Calibri" panose="020F0502020204030204" pitchFamily="34" charset="0"/>
                <a:hlinkClick r:id="rId6"/>
              </a:rPr>
              <a:t>http://www.harmless.org.uk/</a:t>
            </a:r>
            <a:r>
              <a:rPr lang="en-GB" sz="1800" dirty="0">
                <a:solidFill>
                  <a:srgbClr val="000000"/>
                </a:solidFill>
                <a:effectLst/>
                <a:ea typeface="Calibri" panose="020F0502020204030204" pitchFamily="34" charset="0"/>
                <a:cs typeface="Calibri" panose="020F0502020204030204" pitchFamily="34" charset="0"/>
              </a:rPr>
              <a:t> </a:t>
            </a:r>
            <a:endParaRPr lang="de-DE" sz="1800" dirty="0">
              <a:solidFill>
                <a:srgbClr val="00A499"/>
              </a:solidFill>
              <a:effectLst/>
              <a:latin typeface="frutiger 65 bold"/>
            </a:endParaRPr>
          </a:p>
          <a:p>
            <a:endParaRPr lang="de-DE" dirty="0">
              <a:solidFill>
                <a:srgbClr val="00A499"/>
              </a:solidFill>
              <a:latin typeface="frutiger 65 bold"/>
            </a:endParaRPr>
          </a:p>
          <a:p>
            <a:pPr>
              <a:lnSpc>
                <a:spcPts val="1205"/>
              </a:lnSpc>
              <a:spcAft>
                <a:spcPts val="1000"/>
              </a:spcAft>
            </a:pPr>
            <a:r>
              <a:rPr lang="en-GB" sz="1800" b="1" u="sng" dirty="0">
                <a:effectLst/>
                <a:ea typeface="Calibri" panose="020F0502020204030204" pitchFamily="34" charset="0"/>
                <a:cs typeface="Times New Roman" panose="02020603050405020304" pitchFamily="18" charset="0"/>
              </a:rPr>
              <a:t>Papyrus Supporting your child with self harm and suicidal thoughts</a:t>
            </a:r>
          </a:p>
          <a:p>
            <a:pPr>
              <a:lnSpc>
                <a:spcPts val="1205"/>
              </a:lnSpc>
              <a:spcAft>
                <a:spcPts val="1000"/>
              </a:spcAft>
            </a:pPr>
            <a:r>
              <a:rPr lang="en-GB" sz="1800" dirty="0">
                <a:hlinkClick r:id="rId7"/>
              </a:rPr>
              <a:t>PAPYRUS Launch New Guide For Parents | Papyrus UK | Suicide Prevention Charity (papyrus-uk.org)</a:t>
            </a:r>
            <a:endParaRPr lang="en-GB" sz="1800" dirty="0"/>
          </a:p>
          <a:p>
            <a:r>
              <a:rPr lang="en-GB" b="1" dirty="0" err="1"/>
              <a:t>distrACT</a:t>
            </a:r>
            <a:r>
              <a:rPr lang="en-GB" b="1" dirty="0"/>
              <a:t> – </a:t>
            </a:r>
            <a:r>
              <a:rPr lang="en-GB" dirty="0"/>
              <a:t>Free</a:t>
            </a:r>
            <a:r>
              <a:rPr lang="en-GB" b="1" dirty="0"/>
              <a:t> </a:t>
            </a:r>
            <a:r>
              <a:rPr lang="en-GB" dirty="0"/>
              <a:t>App which provides information and advice about self-harm</a:t>
            </a:r>
            <a:endParaRPr lang="en-GB" b="1" dirty="0"/>
          </a:p>
          <a:p>
            <a:r>
              <a:rPr lang="en-GB" dirty="0">
                <a:hlinkClick r:id="rId8"/>
              </a:rPr>
              <a:t>nhs.uk/apps-library/distract</a:t>
            </a:r>
            <a:endParaRPr lang="en-GB" dirty="0"/>
          </a:p>
        </p:txBody>
      </p:sp>
      <p:pic>
        <p:nvPicPr>
          <p:cNvPr id="6" name="Picture 5" descr="S:\CAMHS\CAMHS.CSU.Shared\iThrive\Templates\Getting More Help.png">
            <a:extLst>
              <a:ext uri="{FF2B5EF4-FFF2-40B4-BE49-F238E27FC236}">
                <a16:creationId xmlns:a16="http://schemas.microsoft.com/office/drawing/2014/main" id="{77F0A35D-DF20-4971-8BFA-81F919146D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63259" y="3711456"/>
            <a:ext cx="1059064" cy="1061719"/>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S:\CAMHS\CAMHS.CSU.Shared\iThrive\Templates\Getting Help.png">
            <a:extLst>
              <a:ext uri="{FF2B5EF4-FFF2-40B4-BE49-F238E27FC236}">
                <a16:creationId xmlns:a16="http://schemas.microsoft.com/office/drawing/2014/main" id="{7B4EE01D-B4E8-4BCD-BF20-CE105558E6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63259" y="2032210"/>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831AFA-5A67-4310-8FB1-D9C2D8E51C1E}"/>
              </a:ext>
            </a:extLst>
          </p:cNvPr>
          <p:cNvPicPr>
            <a:picLocks noChangeAspect="1"/>
          </p:cNvPicPr>
          <p:nvPr/>
        </p:nvPicPr>
        <p:blipFill>
          <a:blip r:embed="rId11"/>
          <a:stretch>
            <a:fillRect/>
          </a:stretch>
        </p:blipFill>
        <p:spPr>
          <a:xfrm>
            <a:off x="263259" y="334494"/>
            <a:ext cx="1059064" cy="1059064"/>
          </a:xfrm>
          <a:prstGeom prst="rect">
            <a:avLst/>
          </a:prstGeom>
          <a:effectLst>
            <a:glow rad="127000">
              <a:schemeClr val="accent1">
                <a:alpha val="85000"/>
              </a:schemeClr>
            </a:glow>
          </a:effectLst>
        </p:spPr>
      </p:pic>
      <p:cxnSp>
        <p:nvCxnSpPr>
          <p:cNvPr id="10" name="Straight Connector 9">
            <a:extLst>
              <a:ext uri="{FF2B5EF4-FFF2-40B4-BE49-F238E27FC236}">
                <a16:creationId xmlns:a16="http://schemas.microsoft.com/office/drawing/2014/main" id="{87ECF018-E3DE-421D-BDE8-7971002A7CF9}"/>
              </a:ext>
            </a:extLst>
          </p:cNvPr>
          <p:cNvCxnSpPr>
            <a:cxnSpLocks/>
          </p:cNvCxnSpPr>
          <p:nvPr/>
        </p:nvCxnSpPr>
        <p:spPr>
          <a:xfrm>
            <a:off x="1485061"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Picture 10" descr="Chart&#10;&#10;Description automatically generated">
            <a:extLst>
              <a:ext uri="{FF2B5EF4-FFF2-40B4-BE49-F238E27FC236}">
                <a16:creationId xmlns:a16="http://schemas.microsoft.com/office/drawing/2014/main" id="{A2EF5C6C-24F5-491C-903D-FAA354A30FEE}"/>
              </a:ext>
            </a:extLst>
          </p:cNvPr>
          <p:cNvPicPr>
            <a:picLocks noChangeAspect="1"/>
          </p:cNvPicPr>
          <p:nvPr/>
        </p:nvPicPr>
        <p:blipFill>
          <a:blip r:embed="rId12"/>
          <a:stretch>
            <a:fillRect/>
          </a:stretch>
        </p:blipFill>
        <p:spPr>
          <a:xfrm>
            <a:off x="263259" y="5395146"/>
            <a:ext cx="1059064" cy="1059064"/>
          </a:xfrm>
          <a:prstGeom prst="rect">
            <a:avLst/>
          </a:prstGeom>
          <a:effectLst>
            <a:glow rad="127000">
              <a:schemeClr val="accent1">
                <a:lumMod val="60000"/>
                <a:lumOff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1666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MHS\CAMHS.CSU.Shared\iThrive\Templates\Thriving.png">
            <a:extLst>
              <a:ext uri="{FF2B5EF4-FFF2-40B4-BE49-F238E27FC236}">
                <a16:creationId xmlns:a16="http://schemas.microsoft.com/office/drawing/2014/main" id="{1FC5C061-85B1-4406-A844-EC599B63F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893" y="135468"/>
            <a:ext cx="1196710" cy="119468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D78ADC-D749-45A6-B94B-C646F98ECCD0}"/>
              </a:ext>
            </a:extLst>
          </p:cNvPr>
          <p:cNvSpPr txBox="1"/>
          <p:nvPr/>
        </p:nvSpPr>
        <p:spPr>
          <a:xfrm>
            <a:off x="1504952" y="31229"/>
            <a:ext cx="10576155" cy="392159"/>
          </a:xfrm>
          <a:prstGeom prst="rect">
            <a:avLst/>
          </a:prstGeom>
          <a:noFill/>
        </p:spPr>
        <p:txBody>
          <a:bodyPr wrap="square">
            <a:spAutoFit/>
          </a:bodyPr>
          <a:lstStyle/>
          <a:p>
            <a:pPr algn="ctr">
              <a:lnSpc>
                <a:spcPct val="115000"/>
              </a:lnSpc>
              <a:spcAft>
                <a:spcPts val="1000"/>
              </a:spcAft>
            </a:pPr>
            <a:r>
              <a:rPr lang="en-GB" b="1" u="sng" dirty="0">
                <a:effectLst/>
              </a:rPr>
              <a:t>Children &amp; Young People: Online Materials : </a:t>
            </a:r>
            <a:r>
              <a:rPr lang="en-GB" b="1" u="sng" dirty="0"/>
              <a:t>Bereavement</a:t>
            </a:r>
            <a:endParaRPr lang="en-GB" b="1" u="sng" dirty="0">
              <a:effectLst/>
            </a:endParaRPr>
          </a:p>
        </p:txBody>
      </p:sp>
      <p:pic>
        <p:nvPicPr>
          <p:cNvPr id="12" name="Picture 11">
            <a:extLst>
              <a:ext uri="{FF2B5EF4-FFF2-40B4-BE49-F238E27FC236}">
                <a16:creationId xmlns:a16="http://schemas.microsoft.com/office/drawing/2014/main" id="{04175FC0-6B5E-4BD8-909C-D2020D9F264F}"/>
              </a:ext>
            </a:extLst>
          </p:cNvPr>
          <p:cNvPicPr>
            <a:picLocks noChangeAspect="1"/>
          </p:cNvPicPr>
          <p:nvPr/>
        </p:nvPicPr>
        <p:blipFill>
          <a:blip r:embed="rId3"/>
          <a:stretch>
            <a:fillRect/>
          </a:stretch>
        </p:blipFill>
        <p:spPr>
          <a:xfrm>
            <a:off x="165347" y="1903088"/>
            <a:ext cx="1144988" cy="1049295"/>
          </a:xfrm>
          <a:prstGeom prst="rect">
            <a:avLst/>
          </a:prstGeom>
          <a:effectLst>
            <a:glow rad="127000">
              <a:schemeClr val="accent1">
                <a:alpha val="85000"/>
              </a:schemeClr>
            </a:glow>
          </a:effectLst>
        </p:spPr>
      </p:pic>
      <p:pic>
        <p:nvPicPr>
          <p:cNvPr id="14" name="Picture 2" descr="S:\CAMHS\CAMHS.CSU.Shared\iThrive\Templates\Getting Help.png">
            <a:extLst>
              <a:ext uri="{FF2B5EF4-FFF2-40B4-BE49-F238E27FC236}">
                <a16:creationId xmlns:a16="http://schemas.microsoft.com/office/drawing/2014/main" id="{0CFBC58F-8B95-47CD-96CB-62B3F1EBCA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5347" y="3549943"/>
            <a:ext cx="1196709" cy="104929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9E4904A-1BBB-419E-BEF0-F141CB97F214}"/>
              </a:ext>
            </a:extLst>
          </p:cNvPr>
          <p:cNvCxnSpPr>
            <a:cxnSpLocks/>
          </p:cNvCxnSpPr>
          <p:nvPr/>
        </p:nvCxnSpPr>
        <p:spPr>
          <a:xfrm>
            <a:off x="1504950" y="-16933"/>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F501BB7C-29C6-4294-9068-0A9575FBD8FA}"/>
              </a:ext>
            </a:extLst>
          </p:cNvPr>
          <p:cNvSpPr txBox="1"/>
          <p:nvPr/>
        </p:nvSpPr>
        <p:spPr>
          <a:xfrm>
            <a:off x="1556670" y="542925"/>
            <a:ext cx="10469981" cy="6247864"/>
          </a:xfrm>
          <a:prstGeom prst="rect">
            <a:avLst/>
          </a:prstGeom>
          <a:noFill/>
        </p:spPr>
        <p:txBody>
          <a:bodyPr wrap="square">
            <a:spAutoFit/>
          </a:bodyPr>
          <a:lstStyle/>
          <a:p>
            <a:r>
              <a:rPr lang="en-GB" sz="1600" dirty="0">
                <a:solidFill>
                  <a:srgbClr val="3A3A3A"/>
                </a:solidFill>
                <a:effectLst/>
                <a:hlinkClick r:id="rId5"/>
              </a:rPr>
              <a:t>Papyrus</a:t>
            </a:r>
            <a:r>
              <a:rPr lang="en-GB" sz="1600" dirty="0">
                <a:solidFill>
                  <a:srgbClr val="3A3A3A"/>
                </a:solidFill>
                <a:effectLst/>
              </a:rPr>
              <a:t> – the national UK charity dedicated to the prevention of young suicide. They have a confidential helpline (0800 068 41 41) or you can email them (</a:t>
            </a:r>
            <a:r>
              <a:rPr lang="en-GB" sz="1600" dirty="0">
                <a:solidFill>
                  <a:srgbClr val="3A3A3A"/>
                </a:solidFill>
                <a:effectLst/>
                <a:hlinkClick r:id="rId6"/>
              </a:rPr>
              <a:t>pat@papyrus-uk.org</a:t>
            </a:r>
            <a:r>
              <a:rPr lang="en-GB" sz="1600" dirty="0">
                <a:solidFill>
                  <a:srgbClr val="3A3A3A"/>
                </a:solidFill>
                <a:effectLst/>
              </a:rPr>
              <a:t>) or text them 07786 209697</a:t>
            </a:r>
          </a:p>
          <a:p>
            <a:r>
              <a:rPr lang="en-GB" sz="1600" dirty="0">
                <a:solidFill>
                  <a:srgbClr val="3A3A3A"/>
                </a:solidFill>
                <a:effectLst/>
                <a:hlinkClick r:id="rId7" tooltip="http://www.thecalmzone.net/help/"/>
              </a:rPr>
              <a:t>CALM</a:t>
            </a:r>
            <a:r>
              <a:rPr lang="en-GB" sz="1600" dirty="0">
                <a:solidFill>
                  <a:srgbClr val="3A3A3A"/>
                </a:solidFill>
                <a:effectLst/>
              </a:rPr>
              <a:t> – the Campaign Against Living Miserably exists to prevent male suicide in the UK.   They use young men’s peers, their voices and interests to reach them and their materials and communications are created by young men.  You can call or text their helpline – see their site for details depending on your location.</a:t>
            </a:r>
          </a:p>
          <a:p>
            <a:r>
              <a:rPr lang="en-GB" sz="1600" dirty="0">
                <a:solidFill>
                  <a:srgbClr val="3A3A3A"/>
                </a:solidFill>
                <a:effectLst/>
                <a:hlinkClick r:id="rId8" tooltip="http://www.rd4u.org.uk/index.html"/>
              </a:rPr>
              <a:t>under 18’s support</a:t>
            </a:r>
            <a:r>
              <a:rPr lang="en-GB" sz="1600" dirty="0">
                <a:solidFill>
                  <a:srgbClr val="3A3A3A"/>
                </a:solidFill>
                <a:effectLst/>
              </a:rPr>
              <a:t> – part of Cruse Bereavement Care, this site is designed by young people for young people and includes an interactive section.   If you are a young person you can send a private message to one of their trained volunteers at  </a:t>
            </a:r>
            <a:r>
              <a:rPr lang="en-GB" sz="1600" dirty="0">
                <a:solidFill>
                  <a:srgbClr val="3A3A3A"/>
                </a:solidFill>
                <a:effectLst/>
                <a:hlinkClick r:id="rId9"/>
              </a:rPr>
              <a:t>info@rd4u.org.uk</a:t>
            </a:r>
            <a:r>
              <a:rPr lang="en-GB" sz="1600" dirty="0">
                <a:solidFill>
                  <a:srgbClr val="3A3A3A"/>
                </a:solidFill>
                <a:effectLst/>
              </a:rPr>
              <a:t> who will reply to you by email.  If you want to talk to someone direct, you can call their FREE phone helpline on 0808 808 1677.  </a:t>
            </a:r>
            <a:r>
              <a:rPr lang="en-GB" sz="1600" dirty="0">
                <a:solidFill>
                  <a:srgbClr val="3A3A3A"/>
                </a:solidFill>
                <a:effectLst/>
                <a:hlinkClick r:id="rId10"/>
              </a:rPr>
              <a:t>Cruse </a:t>
            </a:r>
            <a:r>
              <a:rPr lang="en-GB" sz="1600" dirty="0">
                <a:solidFill>
                  <a:srgbClr val="3A3A3A"/>
                </a:solidFill>
                <a:effectLst/>
              </a:rPr>
              <a:t>also offer support to adults caring for bereaved children or young adults.</a:t>
            </a:r>
          </a:p>
          <a:p>
            <a:r>
              <a:rPr lang="en-GB" sz="1600" dirty="0" err="1">
                <a:solidFill>
                  <a:srgbClr val="3A3A3A"/>
                </a:solidFill>
                <a:effectLst/>
                <a:hlinkClick r:id="rId11"/>
              </a:rPr>
              <a:t>Winstons</a:t>
            </a:r>
            <a:r>
              <a:rPr lang="en-GB" sz="1600" dirty="0">
                <a:solidFill>
                  <a:srgbClr val="3A3A3A"/>
                </a:solidFill>
                <a:effectLst/>
                <a:hlinkClick r:id="rId11"/>
              </a:rPr>
              <a:t> Wish</a:t>
            </a:r>
            <a:r>
              <a:rPr lang="en-GB" sz="1600" dirty="0">
                <a:solidFill>
                  <a:srgbClr val="3A3A3A"/>
                </a:solidFill>
                <a:effectLst/>
              </a:rPr>
              <a:t> – the leading childhood bereavement charity and the largest provider of services to bereaved families in the UK.  They have specialist expertise in supporting children bereaved by suicide and they also have a site for </a:t>
            </a:r>
            <a:r>
              <a:rPr lang="en-GB" sz="1600" dirty="0">
                <a:solidFill>
                  <a:srgbClr val="3A3A3A"/>
                </a:solidFill>
                <a:effectLst/>
                <a:hlinkClick r:id="rId12"/>
              </a:rPr>
              <a:t>young people</a:t>
            </a:r>
            <a:r>
              <a:rPr lang="en-GB" sz="1600" dirty="0">
                <a:solidFill>
                  <a:srgbClr val="3A3A3A"/>
                </a:solidFill>
                <a:effectLst/>
              </a:rPr>
              <a:t>.</a:t>
            </a:r>
          </a:p>
          <a:p>
            <a:r>
              <a:rPr lang="en-GB" sz="1600" dirty="0">
                <a:solidFill>
                  <a:srgbClr val="3A3A3A"/>
                </a:solidFill>
                <a:effectLst/>
                <a:hlinkClick r:id="rId13"/>
              </a:rPr>
              <a:t>Grief Encounter</a:t>
            </a:r>
            <a:r>
              <a:rPr lang="en-GB" sz="1600" dirty="0">
                <a:solidFill>
                  <a:srgbClr val="3A3A3A"/>
                </a:solidFill>
                <a:effectLst/>
              </a:rPr>
              <a:t>– provider of support services for bereaved children and their families throughout the UK in order to help children find ways out of the abyss of grief.  Their site has sections for children and young adults.</a:t>
            </a:r>
          </a:p>
          <a:p>
            <a:r>
              <a:rPr lang="en-GB" sz="1600" dirty="0">
                <a:solidFill>
                  <a:srgbClr val="3A3A3A"/>
                </a:solidFill>
                <a:effectLst/>
                <a:hlinkClick r:id="rId14"/>
              </a:rPr>
              <a:t>Samaritans </a:t>
            </a:r>
            <a:r>
              <a:rPr lang="en-GB" sz="1600" dirty="0">
                <a:solidFill>
                  <a:srgbClr val="3A3A3A"/>
                </a:solidFill>
                <a:effectLst/>
              </a:rPr>
              <a:t>– if you are under 18, you can still talk confidentially to the Samaritans .  They won’t tell you what to do, they will listen and try to understand what you’re going through.  Their number is 116 123 (UK) or look at their site for other ways to contact them.</a:t>
            </a:r>
          </a:p>
          <a:p>
            <a:r>
              <a:rPr lang="en-GB" sz="1600" dirty="0">
                <a:solidFill>
                  <a:srgbClr val="3A3A3A"/>
                </a:solidFill>
                <a:effectLst/>
                <a:hlinkClick r:id="rId15" tooltip="http://www.childline.org.uk/Pages/Home.aspx"/>
              </a:rPr>
              <a:t>Childline</a:t>
            </a:r>
            <a:r>
              <a:rPr lang="en-GB" sz="1600" dirty="0">
                <a:solidFill>
                  <a:srgbClr val="3A3A3A"/>
                </a:solidFill>
                <a:effectLst/>
              </a:rPr>
              <a:t> – Childline is a private and confidential service for children and young people up</a:t>
            </a:r>
            <a:br>
              <a:rPr lang="en-GB" sz="1600" dirty="0">
                <a:solidFill>
                  <a:srgbClr val="3A3A3A"/>
                </a:solidFill>
                <a:effectLst/>
              </a:rPr>
            </a:br>
            <a:r>
              <a:rPr lang="en-GB" sz="1600" dirty="0">
                <a:solidFill>
                  <a:srgbClr val="3A3A3A"/>
                </a:solidFill>
                <a:effectLst/>
              </a:rPr>
              <a:t>to the age of nineteen. You can contact a Childline counsellor about anything  – no problem is too big or too small. Call them free on 0800 1111, have a 1-2-1 chat  online or send an email.</a:t>
            </a:r>
          </a:p>
          <a:p>
            <a:r>
              <a:rPr lang="en-GB" sz="1600" dirty="0">
                <a:solidFill>
                  <a:srgbClr val="3A3A3A"/>
                </a:solidFill>
                <a:effectLst/>
                <a:hlinkClick r:id="rId16"/>
              </a:rPr>
              <a:t>If U Care Share</a:t>
            </a:r>
            <a:r>
              <a:rPr lang="en-GB" sz="1600" dirty="0">
                <a:solidFill>
                  <a:srgbClr val="3A3A3A"/>
                </a:solidFill>
                <a:effectLst/>
              </a:rPr>
              <a:t> – If U Care Share Foundation are a charity promoting emotional well being in young people &amp; supporting families affected by suicide.</a:t>
            </a:r>
          </a:p>
          <a:p>
            <a:r>
              <a:rPr lang="en-GB" sz="1600" dirty="0">
                <a:solidFill>
                  <a:srgbClr val="3A3A3A"/>
                </a:solidFill>
                <a:effectLst/>
                <a:hlinkClick r:id="rId17"/>
              </a:rPr>
              <a:t>Child Bereavement UK</a:t>
            </a:r>
            <a:r>
              <a:rPr lang="en-GB" sz="1600" dirty="0">
                <a:solidFill>
                  <a:srgbClr val="3A3A3A"/>
                </a:solidFill>
                <a:effectLst/>
              </a:rPr>
              <a:t> – supports families and educates professionals when a child dies or is dying or when a child is facing bereavement.  Young people can contact them confidentially by phone on 0800 02 888 40 or email them.</a:t>
            </a:r>
          </a:p>
          <a:p>
            <a:r>
              <a:rPr lang="en-GB" sz="1600" dirty="0">
                <a:solidFill>
                  <a:srgbClr val="3A3A3A"/>
                </a:solidFill>
                <a:effectLst/>
                <a:hlinkClick r:id="rId18"/>
              </a:rPr>
              <a:t>Richmond’s Hope</a:t>
            </a:r>
            <a:r>
              <a:rPr lang="en-GB" sz="1600" dirty="0">
                <a:solidFill>
                  <a:srgbClr val="3A3A3A"/>
                </a:solidFill>
                <a:effectLst/>
              </a:rPr>
              <a:t> supporting Children from the age of 4 to 18 who have suffered a bereavement. Referrals can be made by contacting 0141 230 6123.  email </a:t>
            </a:r>
            <a:r>
              <a:rPr lang="en-GB" sz="1600" dirty="0">
                <a:solidFill>
                  <a:srgbClr val="3A3A3A"/>
                </a:solidFill>
                <a:effectLst/>
                <a:hlinkClick r:id="rId19"/>
              </a:rPr>
              <a:t>glasgow@richmondshope.org.uk</a:t>
            </a:r>
            <a:endParaRPr lang="en-GB" sz="1600" dirty="0">
              <a:solidFill>
                <a:srgbClr val="3A3A3A"/>
              </a:solidFill>
              <a:effectLst/>
            </a:endParaRPr>
          </a:p>
        </p:txBody>
      </p:sp>
    </p:spTree>
    <p:extLst>
      <p:ext uri="{BB962C8B-B14F-4D97-AF65-F5344CB8AC3E}">
        <p14:creationId xmlns:p14="http://schemas.microsoft.com/office/powerpoint/2010/main" val="14951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MHS\CAMHS.CSU.Shared\iThrive\Templates\Thriving.png">
            <a:extLst>
              <a:ext uri="{FF2B5EF4-FFF2-40B4-BE49-F238E27FC236}">
                <a16:creationId xmlns:a16="http://schemas.microsoft.com/office/drawing/2014/main" id="{1FC5C061-85B1-4406-A844-EC599B63F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347" y="329915"/>
            <a:ext cx="1196710" cy="1194688"/>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D78ADC-D749-45A6-B94B-C646F98ECCD0}"/>
              </a:ext>
            </a:extLst>
          </p:cNvPr>
          <p:cNvSpPr txBox="1"/>
          <p:nvPr/>
        </p:nvSpPr>
        <p:spPr>
          <a:xfrm>
            <a:off x="1813157" y="219075"/>
            <a:ext cx="10267950" cy="5918800"/>
          </a:xfrm>
          <a:prstGeom prst="rect">
            <a:avLst/>
          </a:prstGeom>
          <a:noFill/>
        </p:spPr>
        <p:txBody>
          <a:bodyPr wrap="square">
            <a:spAutoFit/>
          </a:bodyPr>
          <a:lstStyle/>
          <a:p>
            <a:pPr algn="ctr">
              <a:lnSpc>
                <a:spcPct val="115000"/>
              </a:lnSpc>
              <a:spcAft>
                <a:spcPts val="1000"/>
              </a:spcAft>
            </a:pPr>
            <a:r>
              <a:rPr lang="en-GB" b="1" u="sng" dirty="0">
                <a:effectLst/>
              </a:rPr>
              <a:t>Online Materials: Parents / Carers</a:t>
            </a:r>
          </a:p>
          <a:p>
            <a:pPr>
              <a:lnSpc>
                <a:spcPct val="115000"/>
              </a:lnSpc>
              <a:spcAft>
                <a:spcPts val="1000"/>
              </a:spcAft>
            </a:pPr>
            <a:r>
              <a:rPr lang="en-GB" sz="1600" b="1" u="sng" dirty="0"/>
              <a:t>Parents and Carers Support – Anna Freud</a:t>
            </a:r>
            <a:endParaRPr lang="en-GB" sz="1600" b="1" u="sng" dirty="0">
              <a:effectLst/>
            </a:endParaRPr>
          </a:p>
          <a:p>
            <a:pPr>
              <a:lnSpc>
                <a:spcPct val="115000"/>
              </a:lnSpc>
              <a:spcAft>
                <a:spcPts val="1000"/>
              </a:spcAft>
            </a:pPr>
            <a:r>
              <a:rPr lang="en-GB" sz="1600" dirty="0">
                <a:hlinkClick r:id="rId3"/>
              </a:rPr>
              <a:t>Advice for parents and carers of primary school pupils | Talking mental health primary school | Anna Freud Centre</a:t>
            </a:r>
            <a:endParaRPr lang="en-GB" sz="1600" dirty="0">
              <a:effectLst/>
              <a:ea typeface="Calibri" panose="020F0502020204030204" pitchFamily="34" charset="0"/>
              <a:cs typeface="Times New Roman" panose="02020603050405020304" pitchFamily="18" charset="0"/>
            </a:endParaRPr>
          </a:p>
          <a:p>
            <a:pPr>
              <a:lnSpc>
                <a:spcPts val="1205"/>
              </a:lnSpc>
              <a:spcAft>
                <a:spcPts val="1000"/>
              </a:spcAft>
            </a:pPr>
            <a:r>
              <a:rPr lang="en-GB" sz="1600" b="1" u="sng" dirty="0">
                <a:ea typeface="Calibri" panose="020F0502020204030204" pitchFamily="34" charset="0"/>
                <a:cs typeface="Times New Roman" panose="02020603050405020304" pitchFamily="18" charset="0"/>
              </a:rPr>
              <a:t>Mental Health Foundation </a:t>
            </a:r>
          </a:p>
          <a:p>
            <a:pPr>
              <a:lnSpc>
                <a:spcPts val="1205"/>
              </a:lnSpc>
              <a:spcAft>
                <a:spcPts val="1000"/>
              </a:spcAft>
            </a:pPr>
            <a:r>
              <a:rPr lang="en-GB" sz="1600" dirty="0">
                <a:hlinkClick r:id="rId4"/>
              </a:rPr>
              <a:t>Parents and mental health| Mental Health Foundation</a:t>
            </a:r>
            <a:endParaRPr lang="en-GB" sz="1600" dirty="0"/>
          </a:p>
          <a:p>
            <a:pPr>
              <a:lnSpc>
                <a:spcPts val="1205"/>
              </a:lnSpc>
              <a:spcAft>
                <a:spcPts val="1000"/>
              </a:spcAft>
            </a:pPr>
            <a:r>
              <a:rPr lang="en-GB" sz="1600" b="1" u="sng" dirty="0">
                <a:ea typeface="Calibri" panose="020F0502020204030204" pitchFamily="34" charset="0"/>
                <a:cs typeface="Times New Roman" panose="02020603050405020304" pitchFamily="18" charset="0"/>
              </a:rPr>
              <a:t>Listen First </a:t>
            </a:r>
            <a:r>
              <a:rPr lang="en-GB" sz="1600" dirty="0">
                <a:hlinkClick r:id="rId5"/>
              </a:rPr>
              <a:t>Parenting under COVID-19 (unodc.org)</a:t>
            </a:r>
            <a:endParaRPr lang="en-GB" sz="1600" b="1" u="sng" dirty="0">
              <a:cs typeface="Times New Roman" panose="02020603050405020304" pitchFamily="18" charset="0"/>
            </a:endParaRPr>
          </a:p>
          <a:p>
            <a:pPr>
              <a:lnSpc>
                <a:spcPts val="1205"/>
              </a:lnSpc>
              <a:spcAft>
                <a:spcPts val="1000"/>
              </a:spcAft>
            </a:pPr>
            <a:r>
              <a:rPr lang="en-GB" sz="1600" b="1" u="sng" dirty="0">
                <a:effectLst/>
                <a:ea typeface="Calibri" panose="020F0502020204030204" pitchFamily="34" charset="0"/>
                <a:cs typeface="Times New Roman" panose="02020603050405020304" pitchFamily="18" charset="0"/>
              </a:rPr>
              <a:t>Papyrus Supporting your child with self harm and suicidal thoughts</a:t>
            </a:r>
          </a:p>
          <a:p>
            <a:pPr>
              <a:lnSpc>
                <a:spcPts val="1205"/>
              </a:lnSpc>
              <a:spcAft>
                <a:spcPts val="1000"/>
              </a:spcAft>
            </a:pPr>
            <a:r>
              <a:rPr lang="en-GB" sz="1600" dirty="0">
                <a:hlinkClick r:id="rId6"/>
              </a:rPr>
              <a:t>PAPYRUS Launch New Guide For Parents | Papyrus UK | Suicide Prevention Charity (papyrus-uk.org)</a:t>
            </a:r>
            <a:endParaRPr lang="en-GB" sz="1600" b="1" u="sng" dirty="0">
              <a:effectLst/>
              <a:ea typeface="Calibri" panose="020F0502020204030204" pitchFamily="34" charset="0"/>
              <a:cs typeface="Times New Roman" panose="02020603050405020304" pitchFamily="18" charset="0"/>
            </a:endParaRPr>
          </a:p>
          <a:p>
            <a:pPr>
              <a:lnSpc>
                <a:spcPct val="115000"/>
              </a:lnSpc>
              <a:spcAft>
                <a:spcPts val="1000"/>
              </a:spcAft>
            </a:pPr>
            <a:r>
              <a:rPr lang="en-GB" sz="1600" b="1" u="sng" dirty="0" err="1"/>
              <a:t>MindEd</a:t>
            </a:r>
            <a:r>
              <a:rPr lang="en-GB" sz="1600" b="1" u="sng" dirty="0"/>
              <a:t>  Should I be worried?  </a:t>
            </a:r>
            <a:r>
              <a:rPr lang="en-GB" sz="1600" dirty="0" err="1">
                <a:hlinkClick r:id="rId7"/>
              </a:rPr>
              <a:t>MindEd</a:t>
            </a:r>
            <a:r>
              <a:rPr lang="en-GB" sz="1600" dirty="0">
                <a:hlinkClick r:id="rId7"/>
              </a:rPr>
              <a:t> For Families</a:t>
            </a:r>
            <a:endParaRPr lang="en-GB" sz="1600" dirty="0"/>
          </a:p>
          <a:p>
            <a:pPr>
              <a:lnSpc>
                <a:spcPct val="115000"/>
              </a:lnSpc>
              <a:spcAft>
                <a:spcPts val="1000"/>
              </a:spcAft>
            </a:pPr>
            <a:r>
              <a:rPr lang="en-GB" sz="1600" b="1" u="sng" dirty="0">
                <a:effectLst/>
              </a:rPr>
              <a:t>Every Mind Matters – looking after a child or young persons mental health  </a:t>
            </a:r>
          </a:p>
          <a:p>
            <a:pPr>
              <a:lnSpc>
                <a:spcPct val="115000"/>
              </a:lnSpc>
              <a:spcAft>
                <a:spcPts val="1000"/>
              </a:spcAft>
            </a:pPr>
            <a:r>
              <a:rPr lang="en-GB" sz="1600" dirty="0">
                <a:hlinkClick r:id="rId8"/>
              </a:rPr>
              <a:t>Children's mental health | Every Mind Matters | One You (www.nhs.uk)</a:t>
            </a:r>
            <a:endParaRPr lang="en-GB" sz="1600" dirty="0"/>
          </a:p>
          <a:p>
            <a:pPr>
              <a:lnSpc>
                <a:spcPct val="115000"/>
              </a:lnSpc>
              <a:spcAft>
                <a:spcPts val="1000"/>
              </a:spcAft>
            </a:pPr>
            <a:r>
              <a:rPr lang="en-GB" sz="1600" b="1" u="sng" dirty="0"/>
              <a:t>Young Minds  -</a:t>
            </a:r>
            <a:r>
              <a:rPr lang="en-GB" sz="1600" b="1" dirty="0"/>
              <a:t>Call the Parents Helpline: 0808 802 5544 </a:t>
            </a:r>
            <a:r>
              <a:rPr lang="en-GB" sz="1600" dirty="0"/>
              <a:t>(Monday to Friday 9.30am – 4pm, free for mobiles and landlines)</a:t>
            </a:r>
          </a:p>
          <a:p>
            <a:pPr>
              <a:lnSpc>
                <a:spcPct val="115000"/>
              </a:lnSpc>
              <a:spcAft>
                <a:spcPts val="1000"/>
              </a:spcAft>
            </a:pPr>
            <a:r>
              <a:rPr lang="en-GB" sz="1600" dirty="0">
                <a:hlinkClick r:id="rId9"/>
              </a:rPr>
              <a:t>https://youngminds.org.uk/</a:t>
            </a:r>
            <a:endParaRPr lang="en-GB" sz="1600" dirty="0"/>
          </a:p>
          <a:p>
            <a:pPr>
              <a:lnSpc>
                <a:spcPct val="115000"/>
              </a:lnSpc>
              <a:spcAft>
                <a:spcPts val="1000"/>
              </a:spcAft>
            </a:pPr>
            <a:r>
              <a:rPr lang="en-GB" sz="1600" b="1" u="sng" dirty="0"/>
              <a:t>ADHD Foundation support for parents - </a:t>
            </a:r>
            <a:r>
              <a:rPr lang="en-GB" sz="1600" dirty="0">
                <a:hlinkClick r:id="rId10"/>
              </a:rPr>
              <a:t>https://www.adhdfoundation.org.uk/parents/</a:t>
            </a:r>
            <a:endParaRPr lang="en-GB" sz="1600" dirty="0"/>
          </a:p>
          <a:p>
            <a:pPr>
              <a:lnSpc>
                <a:spcPct val="115000"/>
              </a:lnSpc>
              <a:spcAft>
                <a:spcPts val="1000"/>
              </a:spcAft>
            </a:pPr>
            <a:r>
              <a:rPr lang="en-GB" sz="1600" b="1" u="sng" dirty="0"/>
              <a:t>Family Meditation training and workshops </a:t>
            </a:r>
            <a:r>
              <a:rPr lang="en-GB" sz="1600" dirty="0"/>
              <a:t>– </a:t>
            </a:r>
            <a:r>
              <a:rPr lang="en-GB" sz="1600" dirty="0">
                <a:hlinkClick r:id="rId11"/>
              </a:rPr>
              <a:t>www.talkfirst.org</a:t>
            </a:r>
            <a:r>
              <a:rPr lang="en-GB" sz="1600" dirty="0"/>
              <a:t> </a:t>
            </a:r>
          </a:p>
          <a:p>
            <a:pPr>
              <a:lnSpc>
                <a:spcPct val="115000"/>
              </a:lnSpc>
              <a:spcAft>
                <a:spcPts val="1000"/>
              </a:spcAft>
            </a:pPr>
            <a:endParaRPr lang="en-GB" sz="1600" b="1" u="sng" dirty="0"/>
          </a:p>
        </p:txBody>
      </p:sp>
      <p:pic>
        <p:nvPicPr>
          <p:cNvPr id="12" name="Picture 11">
            <a:extLst>
              <a:ext uri="{FF2B5EF4-FFF2-40B4-BE49-F238E27FC236}">
                <a16:creationId xmlns:a16="http://schemas.microsoft.com/office/drawing/2014/main" id="{04175FC0-6B5E-4BD8-909C-D2020D9F264F}"/>
              </a:ext>
            </a:extLst>
          </p:cNvPr>
          <p:cNvPicPr>
            <a:picLocks noChangeAspect="1"/>
          </p:cNvPicPr>
          <p:nvPr/>
        </p:nvPicPr>
        <p:blipFill>
          <a:blip r:embed="rId12"/>
          <a:stretch>
            <a:fillRect/>
          </a:stretch>
        </p:blipFill>
        <p:spPr>
          <a:xfrm>
            <a:off x="205859" y="2217379"/>
            <a:ext cx="1144988" cy="1125896"/>
          </a:xfrm>
          <a:prstGeom prst="rect">
            <a:avLst/>
          </a:prstGeom>
          <a:effectLst>
            <a:glow rad="127000">
              <a:schemeClr val="accent1">
                <a:alpha val="85000"/>
              </a:schemeClr>
            </a:glow>
          </a:effectLst>
        </p:spPr>
      </p:pic>
      <p:pic>
        <p:nvPicPr>
          <p:cNvPr id="14" name="Picture 2" descr="S:\CAMHS\CAMHS.CSU.Shared\iThrive\Templates\Getting Help.png">
            <a:extLst>
              <a:ext uri="{FF2B5EF4-FFF2-40B4-BE49-F238E27FC236}">
                <a16:creationId xmlns:a16="http://schemas.microsoft.com/office/drawing/2014/main" id="{0CFBC58F-8B95-47CD-96CB-62B3F1EBCAF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65347" y="4111918"/>
            <a:ext cx="1196709" cy="104929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9E4904A-1BBB-419E-BEF0-F141CB97F214}"/>
              </a:ext>
            </a:extLst>
          </p:cNvPr>
          <p:cNvCxnSpPr>
            <a:cxnSpLocks/>
          </p:cNvCxnSpPr>
          <p:nvPr/>
        </p:nvCxnSpPr>
        <p:spPr>
          <a:xfrm>
            <a:off x="1504950" y="-16933"/>
            <a:ext cx="0" cy="6858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2349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C9E5B-0115-4DF9-8853-58D6D3A0E2C2}"/>
              </a:ext>
            </a:extLst>
          </p:cNvPr>
          <p:cNvSpPr txBox="1"/>
          <p:nvPr/>
        </p:nvSpPr>
        <p:spPr>
          <a:xfrm>
            <a:off x="1600200" y="0"/>
            <a:ext cx="10483263" cy="6971652"/>
          </a:xfrm>
          <a:prstGeom prst="rect">
            <a:avLst/>
          </a:prstGeom>
          <a:noFill/>
        </p:spPr>
        <p:txBody>
          <a:bodyPr wrap="square">
            <a:spAutoFit/>
          </a:bodyPr>
          <a:lstStyle/>
          <a:p>
            <a:pPr algn="ctr">
              <a:lnSpc>
                <a:spcPct val="115000"/>
              </a:lnSpc>
              <a:spcAft>
                <a:spcPts val="1000"/>
              </a:spcAft>
            </a:pPr>
            <a:r>
              <a:rPr lang="en-GB" b="1" u="sng" dirty="0"/>
              <a:t>Children &amp; Young People: Telephone and Texting Support</a:t>
            </a:r>
          </a:p>
          <a:p>
            <a:r>
              <a:rPr lang="en-GB" sz="1600" b="1" u="sng" dirty="0" err="1"/>
              <a:t>Kooth</a:t>
            </a:r>
            <a:r>
              <a:rPr lang="en-GB" sz="1600" dirty="0"/>
              <a:t> is an online counselling, advice and mental health support service for young people in Wigan aged 11-19. As we are commissioned by Wigan CCG it is free for young people to use and is self-referral, meaning there is no need to visit a GP to access the service. Completely anonymous, it takes just a few minutes to sign up to the site where young people can then speak to fully qualified counsellors and therapists until 10pm, 365 days per year. There are also forums where young people can get peer based advice; these are all fully moderated by </a:t>
            </a:r>
            <a:r>
              <a:rPr lang="en-GB" sz="1600" dirty="0" err="1"/>
              <a:t>Kooth</a:t>
            </a:r>
            <a:r>
              <a:rPr lang="en-GB" sz="1600" dirty="0"/>
              <a:t> staff to ensure a safe and supportive environment. All counsellors are BACP accredited and police checked, and will continue to support young people for the duration they need. Young people please visit: </a:t>
            </a:r>
            <a:r>
              <a:rPr lang="en-GB" sz="1600" dirty="0">
                <a:hlinkClick r:id="rId2">
                  <a:extLst>
                    <a:ext uri="{A12FA001-AC4F-418D-AE19-62706E023703}">
                      <ahyp:hlinkClr xmlns:ahyp="http://schemas.microsoft.com/office/drawing/2018/hyperlinkcolor" val="tx"/>
                    </a:ext>
                  </a:extLst>
                </a:hlinkClick>
              </a:rPr>
              <a:t>www.kooth.com</a:t>
            </a:r>
            <a:endParaRPr lang="en-GB" sz="1600" dirty="0"/>
          </a:p>
          <a:p>
            <a:endParaRPr lang="en-GB" sz="1600" dirty="0"/>
          </a:p>
          <a:p>
            <a:r>
              <a:rPr lang="en-GB" sz="1600" b="1" u="sng" dirty="0"/>
              <a:t>CALM HARM APP </a:t>
            </a:r>
            <a:r>
              <a:rPr lang="en-GB" sz="1600" dirty="0"/>
              <a:t>- Calm Harm is based on the principles of </a:t>
            </a:r>
            <a:r>
              <a:rPr lang="en-GB" sz="1600" dirty="0">
                <a:hlinkClick r:id="rId3"/>
              </a:rPr>
              <a:t>dialectical behaviour therapy</a:t>
            </a:r>
            <a:r>
              <a:rPr lang="en-GB" sz="1600" dirty="0"/>
              <a:t> (DBT). DBT is a type of talking therapy that's often effective in people with mood disorders. </a:t>
            </a:r>
          </a:p>
          <a:p>
            <a:r>
              <a:rPr lang="en-GB" sz="1600" b="1" dirty="0"/>
              <a:t>Who is it suitable for? </a:t>
            </a:r>
            <a:r>
              <a:rPr lang="en-GB" sz="1600" dirty="0"/>
              <a:t>Calm Harm is designed for people who are trying to manage urges to self-harm. </a:t>
            </a:r>
          </a:p>
          <a:p>
            <a:r>
              <a:rPr lang="en-GB" sz="1600" dirty="0"/>
              <a:t>The app provides tasks that encourage users to distract themselves from urges to </a:t>
            </a:r>
            <a:r>
              <a:rPr lang="en-GB" sz="1600" dirty="0">
                <a:hlinkClick r:id="rId4"/>
              </a:rPr>
              <a:t>self-harm</a:t>
            </a:r>
            <a:r>
              <a:rPr lang="en-GB" sz="1600" dirty="0"/>
              <a:t> and help manage their "emotional mind" in a more positive way. Please note that the app is an aid to treatment, but doesn't replace it. The app is free to download from the App Store and Google Play.</a:t>
            </a:r>
          </a:p>
          <a:p>
            <a:endParaRPr lang="en-GB" sz="1600" dirty="0"/>
          </a:p>
          <a:p>
            <a:pPr>
              <a:lnSpc>
                <a:spcPts val="1680"/>
              </a:lnSpc>
              <a:spcBef>
                <a:spcPts val="750"/>
              </a:spcBef>
              <a:spcAft>
                <a:spcPts val="750"/>
              </a:spcAft>
            </a:pPr>
            <a:r>
              <a:rPr lang="en-GB" sz="1600" b="1" u="sng" dirty="0"/>
              <a:t>Samaritans</a:t>
            </a:r>
            <a:r>
              <a:rPr lang="en-GB" sz="1600" dirty="0"/>
              <a:t> </a:t>
            </a:r>
            <a:r>
              <a:rPr lang="en-GB" sz="1600" dirty="0">
                <a:effectLst/>
              </a:rPr>
              <a:t>operates a free-to-call service 24 hours a day, 365 days a year, if you want to talk to someone in confidence. </a:t>
            </a:r>
            <a:r>
              <a:rPr lang="en-GB" sz="1600" dirty="0"/>
              <a:t>For emotional support please see our national information. Samaritans provide confidential, non-judgemental support 24 hours a day for people who are experiencing feelings of distress or despair, including those which could lead to suicide. Call us free on 116 123 or email </a:t>
            </a:r>
            <a:r>
              <a:rPr lang="en-GB" sz="1600" dirty="0">
                <a:hlinkClick r:id="rId5"/>
              </a:rPr>
              <a:t>jo@samaritans.org</a:t>
            </a:r>
            <a:r>
              <a:rPr lang="en-GB" sz="1600" dirty="0"/>
              <a:t> </a:t>
            </a:r>
            <a:r>
              <a:rPr lang="en-GB" sz="1600" dirty="0">
                <a:effectLst/>
              </a:rPr>
              <a:t>website: </a:t>
            </a:r>
            <a:r>
              <a:rPr lang="en-GB" sz="1600" dirty="0">
                <a:effectLst/>
                <a:hlinkClick r:id="rId6"/>
              </a:rPr>
              <a:t>https://www.samaritans.org/branches/wigan/</a:t>
            </a:r>
            <a:endParaRPr lang="en-GB" sz="1600" dirty="0"/>
          </a:p>
          <a:p>
            <a:pPr algn="l"/>
            <a:r>
              <a:rPr lang="en-GB" sz="1600" b="1" u="sng" dirty="0">
                <a:effectLst/>
              </a:rPr>
              <a:t>Papyrus </a:t>
            </a:r>
            <a:r>
              <a:rPr lang="en-GB" sz="1600" b="1" u="sng" dirty="0" err="1">
                <a:effectLst/>
              </a:rPr>
              <a:t>HopelineUK</a:t>
            </a:r>
            <a:r>
              <a:rPr lang="en-GB" sz="1600" b="1" u="sng" dirty="0">
                <a:effectLst/>
              </a:rPr>
              <a:t> </a:t>
            </a:r>
            <a:r>
              <a:rPr lang="en-GB" sz="1600" dirty="0">
                <a:effectLst/>
              </a:rPr>
              <a:t>for under 35s. </a:t>
            </a:r>
            <a:r>
              <a:rPr lang="en-GB" sz="1600" b="0" i="0" dirty="0">
                <a:effectLst/>
              </a:rPr>
              <a:t>If you are having thoughts of suicide or are concerned for a young person who might be you can contact HOPELINEUK for confidential support and practical advice.</a:t>
            </a:r>
          </a:p>
          <a:p>
            <a:pPr algn="l"/>
            <a:r>
              <a:rPr lang="en-GB" sz="1600" b="0" i="0" dirty="0">
                <a:effectLst/>
              </a:rPr>
              <a:t>Call: </a:t>
            </a:r>
            <a:r>
              <a:rPr lang="en-GB" sz="1600" b="0" i="0" strike="noStrike" dirty="0">
                <a:effectLst/>
                <a:hlinkClick r:id="rId7">
                  <a:extLst>
                    <a:ext uri="{A12FA001-AC4F-418D-AE19-62706E023703}">
                      <ahyp:hlinkClr xmlns:ahyp="http://schemas.microsoft.com/office/drawing/2018/hyperlinkcolor" val="tx"/>
                    </a:ext>
                  </a:extLst>
                </a:hlinkClick>
              </a:rPr>
              <a:t>0800 068 4141</a:t>
            </a:r>
            <a:r>
              <a:rPr lang="en-GB" sz="1600" b="0" i="0" strike="noStrike" dirty="0">
                <a:effectLst/>
              </a:rPr>
              <a:t> open 9am until Midnight including bank holidays</a:t>
            </a:r>
            <a:endParaRPr lang="en-GB" sz="1600" b="0" i="0" dirty="0">
              <a:effectLst/>
            </a:endParaRPr>
          </a:p>
          <a:p>
            <a:pPr algn="l"/>
            <a:r>
              <a:rPr lang="en-GB" sz="1600" b="0" i="0" dirty="0">
                <a:effectLst/>
              </a:rPr>
              <a:t>Text: </a:t>
            </a:r>
            <a:r>
              <a:rPr lang="en-GB" sz="1600" b="0" i="0" strike="noStrike" dirty="0">
                <a:effectLst/>
                <a:hlinkClick r:id="rId8">
                  <a:extLst>
                    <a:ext uri="{A12FA001-AC4F-418D-AE19-62706E023703}">
                      <ahyp:hlinkClr xmlns:ahyp="http://schemas.microsoft.com/office/drawing/2018/hyperlinkcolor" val="tx"/>
                    </a:ext>
                  </a:extLst>
                </a:hlinkClick>
              </a:rPr>
              <a:t>07860039967</a:t>
            </a:r>
            <a:endParaRPr lang="en-GB" sz="1600" b="0" i="0" dirty="0">
              <a:effectLst/>
            </a:endParaRPr>
          </a:p>
          <a:p>
            <a:pPr algn="l"/>
            <a:r>
              <a:rPr lang="en-GB" sz="1600" b="0" i="0" dirty="0">
                <a:effectLst/>
              </a:rPr>
              <a:t>Email: </a:t>
            </a:r>
            <a:r>
              <a:rPr lang="en-GB" sz="1600" b="0" i="0" strike="noStrike" dirty="0">
                <a:effectLst/>
                <a:hlinkClick r:id="rId9">
                  <a:extLst>
                    <a:ext uri="{A12FA001-AC4F-418D-AE19-62706E023703}">
                      <ahyp:hlinkClr xmlns:ahyp="http://schemas.microsoft.com/office/drawing/2018/hyperlinkcolor" val="tx"/>
                    </a:ext>
                  </a:extLst>
                </a:hlinkClick>
              </a:rPr>
              <a:t>pat@papyrus-uk.org</a:t>
            </a:r>
            <a:endParaRPr lang="en-GB" sz="1600" b="0" i="0" dirty="0">
              <a:effectLst/>
            </a:endParaRPr>
          </a:p>
          <a:p>
            <a:r>
              <a:rPr lang="en-GB" sz="1400" dirty="0">
                <a:effectLst/>
              </a:rPr>
              <a:t>Website: </a:t>
            </a:r>
            <a:r>
              <a:rPr lang="en-GB" sz="1400" dirty="0">
                <a:hlinkClick r:id="rId10">
                  <a:extLst>
                    <a:ext uri="{A12FA001-AC4F-418D-AE19-62706E023703}">
                      <ahyp:hlinkClr xmlns:ahyp="http://schemas.microsoft.com/office/drawing/2018/hyperlinkcolor" val="tx"/>
                    </a:ext>
                  </a:extLst>
                </a:hlinkClick>
              </a:rPr>
              <a:t>HOPELINEUK | Papyrus UK | Suicide Prevention Charity (papyrus-uk.org)</a:t>
            </a:r>
            <a:endParaRPr lang="en-GB" sz="1400" dirty="0"/>
          </a:p>
          <a:p>
            <a:endParaRPr lang="en-GB" sz="1400" dirty="0"/>
          </a:p>
        </p:txBody>
      </p:sp>
      <p:pic>
        <p:nvPicPr>
          <p:cNvPr id="6" name="Picture 2" descr="S:\CAMHS\CAMHS.CSU.Shared\iThrive\Templates\Getting Help.png">
            <a:extLst>
              <a:ext uri="{FF2B5EF4-FFF2-40B4-BE49-F238E27FC236}">
                <a16:creationId xmlns:a16="http://schemas.microsoft.com/office/drawing/2014/main" id="{7D8BF478-D281-4D8B-9985-2DAB3A4B2BB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77509" y="4046434"/>
            <a:ext cx="1059064" cy="1057275"/>
          </a:xfrm>
          <a:prstGeom prst="rect">
            <a:avLst/>
          </a:prstGeom>
          <a:noFill/>
          <a:effectLst>
            <a:glow rad="127000">
              <a:schemeClr val="accent1">
                <a:alpha val="79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A57E20B-B7C2-4ED1-9D53-C961C302473E}"/>
              </a:ext>
            </a:extLst>
          </p:cNvPr>
          <p:cNvPicPr>
            <a:picLocks noChangeAspect="1"/>
          </p:cNvPicPr>
          <p:nvPr/>
        </p:nvPicPr>
        <p:blipFill>
          <a:blip r:embed="rId12"/>
          <a:stretch>
            <a:fillRect/>
          </a:stretch>
        </p:blipFill>
        <p:spPr>
          <a:xfrm>
            <a:off x="157956" y="2036191"/>
            <a:ext cx="1059064" cy="1059064"/>
          </a:xfrm>
          <a:prstGeom prst="rect">
            <a:avLst/>
          </a:prstGeom>
          <a:effectLst>
            <a:glow rad="127000">
              <a:schemeClr val="accent1">
                <a:alpha val="85000"/>
              </a:schemeClr>
            </a:glow>
          </a:effectLst>
        </p:spPr>
      </p:pic>
      <p:cxnSp>
        <p:nvCxnSpPr>
          <p:cNvPr id="9" name="Straight Connector 8">
            <a:extLst>
              <a:ext uri="{FF2B5EF4-FFF2-40B4-BE49-F238E27FC236}">
                <a16:creationId xmlns:a16="http://schemas.microsoft.com/office/drawing/2014/main" id="{6B122939-FE7C-4A47-8D17-A4D26A8BC2E8}"/>
              </a:ext>
            </a:extLst>
          </p:cNvPr>
          <p:cNvCxnSpPr>
            <a:cxnSpLocks/>
          </p:cNvCxnSpPr>
          <p:nvPr/>
        </p:nvCxnSpPr>
        <p:spPr>
          <a:xfrm>
            <a:off x="1418386"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2" descr="S:\CAMHS\CAMHS.CSU.Shared\iThrive\Templates\Thriving.png">
            <a:extLst>
              <a:ext uri="{FF2B5EF4-FFF2-40B4-BE49-F238E27FC236}">
                <a16:creationId xmlns:a16="http://schemas.microsoft.com/office/drawing/2014/main" id="{0A0E8CB9-5FE1-4C67-ACCB-6CF877F1AE67}"/>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57955" y="200739"/>
            <a:ext cx="1059065" cy="1057275"/>
          </a:xfrm>
          <a:prstGeom prst="rect">
            <a:avLst/>
          </a:prstGeom>
          <a:noFill/>
          <a:effectLst>
            <a:glow rad="127000">
              <a:schemeClr val="accent1">
                <a:lumMod val="60000"/>
                <a:lumOff val="40000"/>
              </a:schemeClr>
            </a:glo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0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6120</Words>
  <Application>Microsoft Office PowerPoint</Application>
  <PresentationFormat>Widescreen</PresentationFormat>
  <Paragraphs>314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frutiger 65 bold</vt:lpstr>
      <vt:lpstr>frutiger 65 bold</vt:lpstr>
      <vt:lpstr>Frutiger LT Std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Hurst</dc:creator>
  <cp:lastModifiedBy>Baron Marie</cp:lastModifiedBy>
  <cp:revision>89</cp:revision>
  <dcterms:created xsi:type="dcterms:W3CDTF">2021-02-02T12:08:09Z</dcterms:created>
  <dcterms:modified xsi:type="dcterms:W3CDTF">2021-10-19T10:45:39Z</dcterms:modified>
</cp:coreProperties>
</file>