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2.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media/image14.jpg" ContentType="image/jpg"/>
  <Override PartName="/ppt/notesSlides/notesSlide4.xml" ContentType="application/vnd.openxmlformats-officedocument.presentationml.notesSlide+xml"/>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4" r:id="rId2"/>
    <p:sldId id="259" r:id="rId3"/>
    <p:sldId id="257" r:id="rId4"/>
    <p:sldId id="263" r:id="rId5"/>
    <p:sldId id="293" r:id="rId6"/>
    <p:sldId id="302" r:id="rId7"/>
    <p:sldId id="271" r:id="rId8"/>
    <p:sldId id="300" r:id="rId9"/>
    <p:sldId id="289" r:id="rId10"/>
    <p:sldId id="290" r:id="rId11"/>
    <p:sldId id="291" r:id="rId12"/>
    <p:sldId id="287" r:id="rId13"/>
    <p:sldId id="256" r:id="rId14"/>
    <p:sldId id="304" r:id="rId15"/>
    <p:sldId id="305" r:id="rId16"/>
    <p:sldId id="307" r:id="rId17"/>
    <p:sldId id="306" r:id="rId18"/>
    <p:sldId id="301" r:id="rId19"/>
    <p:sldId id="308" r:id="rId20"/>
    <p:sldId id="286" r:id="rId21"/>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E97"/>
    <a:srgbClr val="898989"/>
    <a:srgbClr val="7A9A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15" autoAdjust="0"/>
  </p:normalViewPr>
  <p:slideViewPr>
    <p:cSldViewPr>
      <p:cViewPr varScale="1">
        <p:scale>
          <a:sx n="85" d="100"/>
          <a:sy n="85" d="100"/>
        </p:scale>
        <p:origin x="1332" y="8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153A5-F030-4F71-8667-2C118C90CC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632B29E-8E23-4FED-8614-5A4792DBCA5A}" type="asst">
      <dgm:prSet phldrT="[Text]" custT="1"/>
      <dgm:spPr>
        <a:xfrm>
          <a:off x="3707749" y="642450"/>
          <a:ext cx="902075" cy="451037"/>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Calibri" panose="020F0502020204030204"/>
              <a:ea typeface="+mn-ea"/>
              <a:cs typeface="+mn-cs"/>
            </a:rPr>
            <a:t>Chief Officer</a:t>
          </a:r>
        </a:p>
      </dgm:t>
    </dgm:pt>
    <dgm:pt modelId="{587B8ECB-3820-4C99-9184-D6EEFB77CBCB}" type="parTrans" cxnId="{93C8DF2D-CEC9-478C-8762-EBE48E119012}">
      <dgm:prSet/>
      <dgm:spPr>
        <a:xfrm>
          <a:off x="4609824" y="453014"/>
          <a:ext cx="640473" cy="414954"/>
        </a:xfrm>
        <a:custGeom>
          <a:avLst/>
          <a:gdLst/>
          <a:ahLst/>
          <a:cxnLst/>
          <a:rect l="0" t="0" r="0" b="0"/>
          <a:pathLst>
            <a:path>
              <a:moveTo>
                <a:pt x="640473" y="0"/>
              </a:moveTo>
              <a:lnTo>
                <a:pt x="640473" y="414954"/>
              </a:lnTo>
              <a:lnTo>
                <a:pt x="0" y="41495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GB"/>
        </a:p>
      </dgm:t>
    </dgm:pt>
    <dgm:pt modelId="{BBA34903-7A2C-457F-A983-3921CBD290BD}" type="sibTrans" cxnId="{93C8DF2D-CEC9-478C-8762-EBE48E119012}">
      <dgm:prSet/>
      <dgm:spPr/>
      <dgm:t>
        <a:bodyPr/>
        <a:lstStyle/>
        <a:p>
          <a:endParaRPr lang="en-GB"/>
        </a:p>
      </dgm:t>
    </dgm:pt>
    <dgm:pt modelId="{B94A6E90-617E-44CB-B611-CE963761EF91}">
      <dgm:prSet phldrT="[Text]" custT="1"/>
      <dgm:spPr>
        <a:xfrm>
          <a:off x="4799260" y="1976"/>
          <a:ext cx="902075" cy="451037"/>
        </a:xfrm>
        <a:prstGeom prst="rect">
          <a:avLst/>
        </a:prstGeom>
        <a:solidFill>
          <a:srgbClr val="E73E9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 lastClr="FFFFFF"/>
              </a:solidFill>
              <a:latin typeface="Calibri" panose="020F0502020204030204"/>
              <a:ea typeface="+mn-ea"/>
              <a:cs typeface="+mn-cs"/>
            </a:rPr>
            <a:t>Healthwatch Board</a:t>
          </a:r>
        </a:p>
      </dgm:t>
    </dgm:pt>
    <dgm:pt modelId="{CD6E1E02-F241-4A9F-AB3E-39680503EF67}" type="parTrans" cxnId="{0EF8774D-6554-44C1-9883-9F3CFC824EE0}">
      <dgm:prSet/>
      <dgm:spPr/>
      <dgm:t>
        <a:bodyPr/>
        <a:lstStyle/>
        <a:p>
          <a:endParaRPr lang="en-GB"/>
        </a:p>
      </dgm:t>
    </dgm:pt>
    <dgm:pt modelId="{5F4BF16F-540D-478F-A8E2-CE976F9A707A}" type="sibTrans" cxnId="{0EF8774D-6554-44C1-9883-9F3CFC824EE0}">
      <dgm:prSet/>
      <dgm:spPr/>
      <dgm:t>
        <a:bodyPr/>
        <a:lstStyle/>
        <a:p>
          <a:endParaRPr lang="en-GB"/>
        </a:p>
      </dgm:t>
    </dgm:pt>
    <dgm:pt modelId="{739CDDA7-0838-4049-8E7A-9320965E8F56}" type="asst">
      <dgm:prSet phldrT="[Text]" custT="1"/>
      <dgm:spPr>
        <a:xfrm>
          <a:off x="1524727" y="1923397"/>
          <a:ext cx="902075" cy="451037"/>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Senior Engagement Officer</a:t>
          </a:r>
        </a:p>
      </dgm:t>
    </dgm:pt>
    <dgm:pt modelId="{E8510ACE-F45C-4F25-8DFB-1B5783EF997A}" type="parTrans" cxnId="{FB4D4F14-922E-4927-BB01-56AA0D6EC85B}">
      <dgm:prSet/>
      <dgm:spPr>
        <a:xfrm>
          <a:off x="2426802" y="1733961"/>
          <a:ext cx="94717" cy="414954"/>
        </a:xfrm>
        <a:blipFill rotWithShape="0">
          <a:blip xmlns:r="http://schemas.openxmlformats.org/officeDocument/2006/relationships" r:embed="rId1"/>
          <a:srcRect/>
          <a:stretch>
            <a:fillRect t="-1300000" b="-1300000"/>
          </a:stretch>
        </a:blipFill>
        <a:ln>
          <a:noFill/>
        </a:ln>
      </dgm:spPr>
      <dgm:t>
        <a:bodyPr/>
        <a:lstStyle/>
        <a:p>
          <a:endParaRPr lang="en-GB"/>
        </a:p>
      </dgm:t>
    </dgm:pt>
    <dgm:pt modelId="{185841CB-DDDA-4A23-9C84-8C43369CE6E0}" type="sibTrans" cxnId="{FB4D4F14-922E-4927-BB01-56AA0D6EC85B}">
      <dgm:prSet/>
      <dgm:spPr/>
      <dgm:t>
        <a:bodyPr/>
        <a:lstStyle/>
        <a:p>
          <a:endParaRPr lang="en-GB"/>
        </a:p>
      </dgm:t>
    </dgm:pt>
    <dgm:pt modelId="{42F5782B-2FDF-4A37-AD7C-8982222258C8}" type="asst">
      <dgm:prSet phldrT="[Text]" custT="1"/>
      <dgm:spPr>
        <a:xfrm>
          <a:off x="3161993" y="1923397"/>
          <a:ext cx="902075" cy="451037"/>
        </a:xfr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NHS Complaints Advocacy Officer</a:t>
          </a:r>
          <a:endParaRPr lang="en-GB" sz="1400" dirty="0">
            <a:solidFill>
              <a:sysClr val="window" lastClr="FFFFFF"/>
            </a:solidFill>
            <a:latin typeface="Calibri" panose="020F0502020204030204"/>
            <a:ea typeface="+mn-ea"/>
            <a:cs typeface="+mn-cs"/>
          </a:endParaRPr>
        </a:p>
      </dgm:t>
    </dgm:pt>
    <dgm:pt modelId="{EECDFC92-FE92-44AF-9A50-BDCB045B11AE}" type="parTrans" cxnId="{5E00CE68-8EB3-4A26-A7C6-A8652D127DEB}">
      <dgm:prSet/>
      <dgm:spPr>
        <a:xfrm>
          <a:off x="2521520" y="1733961"/>
          <a:ext cx="640473" cy="414954"/>
        </a:xfrm>
        <a:ln>
          <a:noFill/>
        </a:ln>
      </dgm:spPr>
      <dgm:t>
        <a:bodyPr/>
        <a:lstStyle/>
        <a:p>
          <a:endParaRPr lang="en-GB"/>
        </a:p>
      </dgm:t>
    </dgm:pt>
    <dgm:pt modelId="{DEB88174-431C-4A73-84F0-2226C66FB92A}" type="sibTrans" cxnId="{5E00CE68-8EB3-4A26-A7C6-A8652D127DEB}">
      <dgm:prSet/>
      <dgm:spPr/>
      <dgm:t>
        <a:bodyPr/>
        <a:lstStyle/>
        <a:p>
          <a:endParaRPr lang="en-GB"/>
        </a:p>
      </dgm:t>
    </dgm:pt>
    <dgm:pt modelId="{49CE11E6-DA0C-4CE1-A9A7-1069C0775336}">
      <dgm:prSet custT="1"/>
      <dgm:spPr>
        <a:xfrm>
          <a:off x="3747738" y="0"/>
          <a:ext cx="902075" cy="515874"/>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Audit Committee</a:t>
          </a:r>
          <a:endParaRPr lang="en-GB" sz="1400" dirty="0">
            <a:solidFill>
              <a:sysClr val="window" lastClr="FFFFFF"/>
            </a:solidFill>
            <a:latin typeface="Calibri" panose="020F0502020204030204"/>
            <a:ea typeface="+mn-ea"/>
            <a:cs typeface="+mn-cs"/>
          </a:endParaRPr>
        </a:p>
      </dgm:t>
    </dgm:pt>
    <dgm:pt modelId="{86683638-E328-4A27-9AFD-4016B07A2517}" type="parTrans" cxnId="{EDF70DFF-2E1D-4BE0-B59F-7A66F977E5AD}">
      <dgm:prSet/>
      <dgm:spPr/>
      <dgm:t>
        <a:bodyPr/>
        <a:lstStyle/>
        <a:p>
          <a:endParaRPr lang="en-GB"/>
        </a:p>
      </dgm:t>
    </dgm:pt>
    <dgm:pt modelId="{8F7E6ACE-56EB-440F-BA24-86615684FAF8}" type="sibTrans" cxnId="{EDF70DFF-2E1D-4BE0-B59F-7A66F977E5AD}">
      <dgm:prSet/>
      <dgm:spPr/>
      <dgm:t>
        <a:bodyPr/>
        <a:lstStyle/>
        <a:p>
          <a:endParaRPr lang="en-GB"/>
        </a:p>
      </dgm:t>
    </dgm:pt>
    <dgm:pt modelId="{B8544A6B-78A8-4396-8EB9-98FF3D1744D4}" type="asst">
      <dgm:prSet phldrT="[Text]" custT="1"/>
      <dgm:spPr>
        <a:xfrm>
          <a:off x="4253505" y="1282923"/>
          <a:ext cx="902075" cy="451037"/>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Communication &amp; Engagement Officer</a:t>
          </a:r>
          <a:endParaRPr lang="en-GB" sz="1400" dirty="0">
            <a:solidFill>
              <a:sysClr val="window" lastClr="FFFFFF"/>
            </a:solidFill>
            <a:latin typeface="Calibri" panose="020F0502020204030204"/>
            <a:ea typeface="+mn-ea"/>
            <a:cs typeface="+mn-cs"/>
          </a:endParaRPr>
        </a:p>
      </dgm:t>
    </dgm:pt>
    <dgm:pt modelId="{7178C6E6-CF09-4BA3-ABCA-66011AB42A50}" type="sibTrans" cxnId="{71724EEE-2FC3-475A-B744-5F1F6507A871}">
      <dgm:prSet/>
      <dgm:spPr/>
      <dgm:t>
        <a:bodyPr/>
        <a:lstStyle/>
        <a:p>
          <a:endParaRPr lang="en-GB"/>
        </a:p>
      </dgm:t>
    </dgm:pt>
    <dgm:pt modelId="{C3260480-592B-4143-9A19-45927C9E76E8}" type="parTrans" cxnId="{71724EEE-2FC3-475A-B744-5F1F6507A871}">
      <dgm:prSet/>
      <dgm:spPr>
        <a:xfrm>
          <a:off x="4158787" y="1093487"/>
          <a:ext cx="94717" cy="414954"/>
        </a:xfrm>
        <a:custGeom>
          <a:avLst/>
          <a:gdLst/>
          <a:ahLst/>
          <a:cxnLst/>
          <a:rect l="0" t="0" r="0" b="0"/>
          <a:pathLst>
            <a:path>
              <a:moveTo>
                <a:pt x="0" y="0"/>
              </a:moveTo>
              <a:lnTo>
                <a:pt x="0" y="414954"/>
              </a:lnTo>
              <a:lnTo>
                <a:pt x="94717" y="414954"/>
              </a:lnTo>
            </a:path>
          </a:pathLst>
        </a:custGeom>
        <a:ln>
          <a:noFill/>
        </a:ln>
      </dgm:spPr>
      <dgm:t>
        <a:bodyPr/>
        <a:lstStyle/>
        <a:p>
          <a:endParaRPr lang="en-GB"/>
        </a:p>
      </dgm:t>
    </dgm:pt>
    <dgm:pt modelId="{0D134B4A-7813-4369-9A9E-B3746F1523AD}" type="pres">
      <dgm:prSet presAssocID="{C36153A5-F030-4F71-8667-2C118C90CCB6}" presName="hierChild1" presStyleCnt="0">
        <dgm:presLayoutVars>
          <dgm:orgChart val="1"/>
          <dgm:chPref val="1"/>
          <dgm:dir/>
          <dgm:animOne val="branch"/>
          <dgm:animLvl val="lvl"/>
          <dgm:resizeHandles/>
        </dgm:presLayoutVars>
      </dgm:prSet>
      <dgm:spPr/>
    </dgm:pt>
    <dgm:pt modelId="{E861CC53-E3E2-47A3-B00C-711118D15F1B}" type="pres">
      <dgm:prSet presAssocID="{B94A6E90-617E-44CB-B611-CE963761EF91}" presName="hierRoot1" presStyleCnt="0">
        <dgm:presLayoutVars>
          <dgm:hierBranch val="init"/>
        </dgm:presLayoutVars>
      </dgm:prSet>
      <dgm:spPr/>
    </dgm:pt>
    <dgm:pt modelId="{D7213265-CB3D-4EC8-A43D-4A01C3385629}" type="pres">
      <dgm:prSet presAssocID="{B94A6E90-617E-44CB-B611-CE963761EF91}" presName="rootComposite1" presStyleCnt="0"/>
      <dgm:spPr/>
    </dgm:pt>
    <dgm:pt modelId="{66C649CC-FB28-4C98-A649-0A29F9286B81}" type="pres">
      <dgm:prSet presAssocID="{B94A6E90-617E-44CB-B611-CE963761EF91}" presName="rootText1" presStyleLbl="node0" presStyleIdx="0" presStyleCnt="2" custScaleX="197619" custScaleY="186653" custLinFactNeighborX="-98811" custLinFactNeighborY="-68913">
        <dgm:presLayoutVars>
          <dgm:chPref val="3"/>
        </dgm:presLayoutVars>
      </dgm:prSet>
      <dgm:spPr/>
    </dgm:pt>
    <dgm:pt modelId="{6BD915F1-0299-46BD-A638-249F65B809BB}" type="pres">
      <dgm:prSet presAssocID="{B94A6E90-617E-44CB-B611-CE963761EF91}" presName="rootConnector1" presStyleLbl="node1" presStyleIdx="0" presStyleCnt="0"/>
      <dgm:spPr/>
    </dgm:pt>
    <dgm:pt modelId="{0EA557E2-D385-43E9-8A56-0F65F761C929}" type="pres">
      <dgm:prSet presAssocID="{B94A6E90-617E-44CB-B611-CE963761EF91}" presName="hierChild2" presStyleCnt="0"/>
      <dgm:spPr/>
    </dgm:pt>
    <dgm:pt modelId="{BD3D246D-5474-4385-A9FA-A501C3AFADE8}" type="pres">
      <dgm:prSet presAssocID="{B94A6E90-617E-44CB-B611-CE963761EF91}" presName="hierChild3" presStyleCnt="0"/>
      <dgm:spPr/>
    </dgm:pt>
    <dgm:pt modelId="{8764C9DD-F6C4-4FEC-81E1-2B581182D790}" type="pres">
      <dgm:prSet presAssocID="{587B8ECB-3820-4C99-9184-D6EEFB77CBCB}" presName="Name111" presStyleLbl="parChTrans1D2" presStyleIdx="0" presStyleCnt="1"/>
      <dgm:spPr/>
    </dgm:pt>
    <dgm:pt modelId="{B4E2F1F6-1B90-4BAE-BF4D-0C59B8898C90}" type="pres">
      <dgm:prSet presAssocID="{1632B29E-8E23-4FED-8614-5A4792DBCA5A}" presName="hierRoot3" presStyleCnt="0">
        <dgm:presLayoutVars>
          <dgm:hierBranch val="init"/>
        </dgm:presLayoutVars>
      </dgm:prSet>
      <dgm:spPr/>
    </dgm:pt>
    <dgm:pt modelId="{E17B7A8F-0E04-4A6B-97A6-6B0942727B88}" type="pres">
      <dgm:prSet presAssocID="{1632B29E-8E23-4FED-8614-5A4792DBCA5A}" presName="rootComposite3" presStyleCnt="0"/>
      <dgm:spPr/>
    </dgm:pt>
    <dgm:pt modelId="{756BE522-07D3-4C7D-9A5B-6876BF7911A6}" type="pres">
      <dgm:prSet presAssocID="{1632B29E-8E23-4FED-8614-5A4792DBCA5A}" presName="rootText3" presStyleLbl="asst1" presStyleIdx="0" presStyleCnt="4" custScaleX="134216" custLinFactNeighborX="81632" custLinFactNeighborY="-77425">
        <dgm:presLayoutVars>
          <dgm:chPref val="3"/>
        </dgm:presLayoutVars>
      </dgm:prSet>
      <dgm:spPr/>
    </dgm:pt>
    <dgm:pt modelId="{330B5F02-D339-4FA9-A48E-F1E617B28588}" type="pres">
      <dgm:prSet presAssocID="{1632B29E-8E23-4FED-8614-5A4792DBCA5A}" presName="rootConnector3" presStyleLbl="asst1" presStyleIdx="0" presStyleCnt="4"/>
      <dgm:spPr/>
    </dgm:pt>
    <dgm:pt modelId="{E1641D06-5187-445D-B409-BB28CEEC074C}" type="pres">
      <dgm:prSet presAssocID="{1632B29E-8E23-4FED-8614-5A4792DBCA5A}" presName="hierChild6" presStyleCnt="0"/>
      <dgm:spPr/>
    </dgm:pt>
    <dgm:pt modelId="{324C7FBF-72DC-4200-A5AF-23354FB5DA28}" type="pres">
      <dgm:prSet presAssocID="{1632B29E-8E23-4FED-8614-5A4792DBCA5A}" presName="hierChild7" presStyleCnt="0"/>
      <dgm:spPr/>
    </dgm:pt>
    <dgm:pt modelId="{EF5F33DD-D9A7-47C3-8F53-91F454AA9A33}" type="pres">
      <dgm:prSet presAssocID="{E8510ACE-F45C-4F25-8DFB-1B5783EF997A}" presName="Name111" presStyleLbl="parChTrans1D3" presStyleIdx="0" presStyleCnt="2"/>
      <dgm:spPr/>
    </dgm:pt>
    <dgm:pt modelId="{6C37D617-E8E8-47F1-B78F-BB2AD0119389}" type="pres">
      <dgm:prSet presAssocID="{739CDDA7-0838-4049-8E7A-9320965E8F56}" presName="hierRoot3" presStyleCnt="0">
        <dgm:presLayoutVars>
          <dgm:hierBranch val="init"/>
        </dgm:presLayoutVars>
      </dgm:prSet>
      <dgm:spPr/>
    </dgm:pt>
    <dgm:pt modelId="{B60F9041-EBF4-453D-9486-67A8F2C07941}" type="pres">
      <dgm:prSet presAssocID="{739CDDA7-0838-4049-8E7A-9320965E8F56}" presName="rootComposite3" presStyleCnt="0"/>
      <dgm:spPr/>
    </dgm:pt>
    <dgm:pt modelId="{C783F7EA-DD07-4BC8-9D72-C66E63627626}" type="pres">
      <dgm:prSet presAssocID="{739CDDA7-0838-4049-8E7A-9320965E8F56}" presName="rootText3" presStyleLbl="asst1" presStyleIdx="1" presStyleCnt="4" custScaleX="170579" custScaleY="111134" custLinFactNeighborX="5042" custLinFactNeighborY="-39653">
        <dgm:presLayoutVars>
          <dgm:chPref val="3"/>
        </dgm:presLayoutVars>
      </dgm:prSet>
      <dgm:spPr>
        <a:prstGeom prst="rect">
          <a:avLst/>
        </a:prstGeom>
      </dgm:spPr>
    </dgm:pt>
    <dgm:pt modelId="{5B600D7A-37AF-4455-A9B9-EA4C646086B5}" type="pres">
      <dgm:prSet presAssocID="{739CDDA7-0838-4049-8E7A-9320965E8F56}" presName="rootConnector3" presStyleLbl="asst1" presStyleIdx="1" presStyleCnt="4"/>
      <dgm:spPr/>
    </dgm:pt>
    <dgm:pt modelId="{2F38D386-17A8-4D6A-A37E-1FF8555B6860}" type="pres">
      <dgm:prSet presAssocID="{739CDDA7-0838-4049-8E7A-9320965E8F56}" presName="hierChild6" presStyleCnt="0"/>
      <dgm:spPr/>
    </dgm:pt>
    <dgm:pt modelId="{067091D4-A5AC-4E10-AB9E-ABA0C4A9DD88}" type="pres">
      <dgm:prSet presAssocID="{739CDDA7-0838-4049-8E7A-9320965E8F56}" presName="hierChild7" presStyleCnt="0"/>
      <dgm:spPr/>
    </dgm:pt>
    <dgm:pt modelId="{E162685D-2487-44A7-AD5C-FE32BF9B551E}" type="pres">
      <dgm:prSet presAssocID="{EECDFC92-FE92-44AF-9A50-BDCB045B11AE}" presName="Name111" presStyleLbl="parChTrans1D4" presStyleIdx="0" presStyleCnt="1"/>
      <dgm:spPr/>
    </dgm:pt>
    <dgm:pt modelId="{7C75FA25-E47A-451C-80CE-BC93521D6565}" type="pres">
      <dgm:prSet presAssocID="{42F5782B-2FDF-4A37-AD7C-8982222258C8}" presName="hierRoot3" presStyleCnt="0">
        <dgm:presLayoutVars>
          <dgm:hierBranch val="init"/>
        </dgm:presLayoutVars>
      </dgm:prSet>
      <dgm:spPr/>
    </dgm:pt>
    <dgm:pt modelId="{93660C3A-52B4-4437-840D-2240E2F89FB4}" type="pres">
      <dgm:prSet presAssocID="{42F5782B-2FDF-4A37-AD7C-8982222258C8}" presName="rootComposite3" presStyleCnt="0"/>
      <dgm:spPr/>
    </dgm:pt>
    <dgm:pt modelId="{687ED996-313C-4E61-885F-CAE6A07353DC}" type="pres">
      <dgm:prSet presAssocID="{42F5782B-2FDF-4A37-AD7C-8982222258C8}" presName="rootText3" presStyleLbl="asst1" presStyleIdx="2" presStyleCnt="4" custScaleX="182574" custScaleY="112444" custLinFactX="200000" custLinFactY="-100000" custLinFactNeighborX="279108" custLinFactNeighborY="-100439">
        <dgm:presLayoutVars>
          <dgm:chPref val="3"/>
        </dgm:presLayoutVars>
      </dgm:prSet>
      <dgm:spPr>
        <a:prstGeom prst="rect">
          <a:avLst/>
        </a:prstGeom>
      </dgm:spPr>
    </dgm:pt>
    <dgm:pt modelId="{21F4024D-DEA7-45EB-9945-C49A72D61909}" type="pres">
      <dgm:prSet presAssocID="{42F5782B-2FDF-4A37-AD7C-8982222258C8}" presName="rootConnector3" presStyleLbl="asst1" presStyleIdx="2" presStyleCnt="4"/>
      <dgm:spPr/>
    </dgm:pt>
    <dgm:pt modelId="{0D279524-8D35-4281-88C5-2520D18D28EC}" type="pres">
      <dgm:prSet presAssocID="{42F5782B-2FDF-4A37-AD7C-8982222258C8}" presName="hierChild6" presStyleCnt="0"/>
      <dgm:spPr/>
    </dgm:pt>
    <dgm:pt modelId="{D3A4D607-B898-4E0F-94A9-C53C226649DB}" type="pres">
      <dgm:prSet presAssocID="{42F5782B-2FDF-4A37-AD7C-8982222258C8}" presName="hierChild7" presStyleCnt="0"/>
      <dgm:spPr/>
    </dgm:pt>
    <dgm:pt modelId="{645B0403-9C15-4D6C-BD0E-CE00418483C8}" type="pres">
      <dgm:prSet presAssocID="{C3260480-592B-4143-9A19-45927C9E76E8}" presName="Name111" presStyleLbl="parChTrans1D3" presStyleIdx="1" presStyleCnt="2"/>
      <dgm:spPr/>
    </dgm:pt>
    <dgm:pt modelId="{9BDF7724-D42C-4777-B101-209702D9F846}" type="pres">
      <dgm:prSet presAssocID="{B8544A6B-78A8-4396-8EB9-98FF3D1744D4}" presName="hierRoot3" presStyleCnt="0">
        <dgm:presLayoutVars>
          <dgm:hierBranch val="init"/>
        </dgm:presLayoutVars>
      </dgm:prSet>
      <dgm:spPr/>
    </dgm:pt>
    <dgm:pt modelId="{FA6C1AB7-1B2F-4FC0-B29F-A75FF29A4644}" type="pres">
      <dgm:prSet presAssocID="{B8544A6B-78A8-4396-8EB9-98FF3D1744D4}" presName="rootComposite3" presStyleCnt="0"/>
      <dgm:spPr/>
    </dgm:pt>
    <dgm:pt modelId="{94052EE6-8CDB-46A2-BDB9-D893ED300F3D}" type="pres">
      <dgm:prSet presAssocID="{B8544A6B-78A8-4396-8EB9-98FF3D1744D4}" presName="rootText3" presStyleLbl="asst1" presStyleIdx="3" presStyleCnt="4" custScaleX="150939" custScaleY="118577" custLinFactNeighborX="8279" custLinFactNeighborY="-46331">
        <dgm:presLayoutVars>
          <dgm:chPref val="3"/>
        </dgm:presLayoutVars>
      </dgm:prSet>
      <dgm:spPr/>
    </dgm:pt>
    <dgm:pt modelId="{FF1A3FEC-8CD2-4CD8-AED7-1C66AB2AEFB0}" type="pres">
      <dgm:prSet presAssocID="{B8544A6B-78A8-4396-8EB9-98FF3D1744D4}" presName="rootConnector3" presStyleLbl="asst1" presStyleIdx="3" presStyleCnt="4"/>
      <dgm:spPr/>
    </dgm:pt>
    <dgm:pt modelId="{C5F360D4-AA1F-45FE-8ED0-76CED5B11BBB}" type="pres">
      <dgm:prSet presAssocID="{B8544A6B-78A8-4396-8EB9-98FF3D1744D4}" presName="hierChild6" presStyleCnt="0"/>
      <dgm:spPr/>
    </dgm:pt>
    <dgm:pt modelId="{6E66D2C8-EC7F-45C3-BD9D-E6011866C943}" type="pres">
      <dgm:prSet presAssocID="{B8544A6B-78A8-4396-8EB9-98FF3D1744D4}" presName="hierChild7" presStyleCnt="0"/>
      <dgm:spPr/>
    </dgm:pt>
    <dgm:pt modelId="{03294131-687D-4E28-BCB7-899AE589B3CA}" type="pres">
      <dgm:prSet presAssocID="{49CE11E6-DA0C-4CE1-A9A7-1069C0775336}" presName="hierRoot1" presStyleCnt="0">
        <dgm:presLayoutVars>
          <dgm:hierBranch val="init"/>
        </dgm:presLayoutVars>
      </dgm:prSet>
      <dgm:spPr/>
    </dgm:pt>
    <dgm:pt modelId="{88C4BE24-916F-462F-9BCF-2788F62DBD3A}" type="pres">
      <dgm:prSet presAssocID="{49CE11E6-DA0C-4CE1-A9A7-1069C0775336}" presName="rootComposite1" presStyleCnt="0"/>
      <dgm:spPr/>
    </dgm:pt>
    <dgm:pt modelId="{29331C5B-0F71-46F6-A1F1-467044806C93}" type="pres">
      <dgm:prSet presAssocID="{49CE11E6-DA0C-4CE1-A9A7-1069C0775336}" presName="rootText1" presStyleLbl="node0" presStyleIdx="1" presStyleCnt="2" custScaleY="152088" custLinFactNeighborX="-86926" custLinFactNeighborY="-64920">
        <dgm:presLayoutVars>
          <dgm:chPref val="3"/>
        </dgm:presLayoutVars>
      </dgm:prSet>
      <dgm:spPr>
        <a:prstGeom prst="rect">
          <a:avLst/>
        </a:prstGeom>
      </dgm:spPr>
    </dgm:pt>
    <dgm:pt modelId="{719A9755-F977-4657-9576-6F5550E36083}" type="pres">
      <dgm:prSet presAssocID="{49CE11E6-DA0C-4CE1-A9A7-1069C0775336}" presName="rootConnector1" presStyleLbl="node1" presStyleIdx="0" presStyleCnt="0"/>
      <dgm:spPr/>
    </dgm:pt>
    <dgm:pt modelId="{CD11C7B9-74B5-4F78-A2A4-73DC70520E81}" type="pres">
      <dgm:prSet presAssocID="{49CE11E6-DA0C-4CE1-A9A7-1069C0775336}" presName="hierChild2" presStyleCnt="0"/>
      <dgm:spPr/>
    </dgm:pt>
    <dgm:pt modelId="{8A955919-0F69-4C11-BCB7-B2DB36F60553}" type="pres">
      <dgm:prSet presAssocID="{49CE11E6-DA0C-4CE1-A9A7-1069C0775336}" presName="hierChild3" presStyleCnt="0"/>
      <dgm:spPr/>
    </dgm:pt>
  </dgm:ptLst>
  <dgm:cxnLst>
    <dgm:cxn modelId="{E1453302-30FD-47A6-8F06-F182F0250F74}" type="presOf" srcId="{42F5782B-2FDF-4A37-AD7C-8982222258C8}" destId="{21F4024D-DEA7-45EB-9945-C49A72D61909}" srcOrd="1" destOrd="0" presId="urn:microsoft.com/office/officeart/2005/8/layout/orgChart1"/>
    <dgm:cxn modelId="{80F9DC02-C660-472C-8A8B-3F596DC08AFC}" type="presOf" srcId="{49CE11E6-DA0C-4CE1-A9A7-1069C0775336}" destId="{719A9755-F977-4657-9576-6F5550E36083}" srcOrd="1" destOrd="0" presId="urn:microsoft.com/office/officeart/2005/8/layout/orgChart1"/>
    <dgm:cxn modelId="{F2920007-4C81-4FF8-88D3-20AA91A07CAB}" type="presOf" srcId="{739CDDA7-0838-4049-8E7A-9320965E8F56}" destId="{5B600D7A-37AF-4455-A9B9-EA4C646086B5}" srcOrd="1" destOrd="0" presId="urn:microsoft.com/office/officeart/2005/8/layout/orgChart1"/>
    <dgm:cxn modelId="{FB4D4F14-922E-4927-BB01-56AA0D6EC85B}" srcId="{1632B29E-8E23-4FED-8614-5A4792DBCA5A}" destId="{739CDDA7-0838-4049-8E7A-9320965E8F56}" srcOrd="0" destOrd="0" parTransId="{E8510ACE-F45C-4F25-8DFB-1B5783EF997A}" sibTransId="{185841CB-DDDA-4A23-9C84-8C43369CE6E0}"/>
    <dgm:cxn modelId="{93C8DF2D-CEC9-478C-8762-EBE48E119012}" srcId="{B94A6E90-617E-44CB-B611-CE963761EF91}" destId="{1632B29E-8E23-4FED-8614-5A4792DBCA5A}" srcOrd="0" destOrd="0" parTransId="{587B8ECB-3820-4C99-9184-D6EEFB77CBCB}" sibTransId="{BBA34903-7A2C-457F-A983-3921CBD290BD}"/>
    <dgm:cxn modelId="{B89B7B3E-27F5-435D-AC9F-0313424F265B}" type="presOf" srcId="{1632B29E-8E23-4FED-8614-5A4792DBCA5A}" destId="{756BE522-07D3-4C7D-9A5B-6876BF7911A6}" srcOrd="0" destOrd="0" presId="urn:microsoft.com/office/officeart/2005/8/layout/orgChart1"/>
    <dgm:cxn modelId="{49D75740-7CBF-47C8-B4EF-F8192CE6EFEC}" type="presOf" srcId="{B8544A6B-78A8-4396-8EB9-98FF3D1744D4}" destId="{94052EE6-8CDB-46A2-BDB9-D893ED300F3D}" srcOrd="0" destOrd="0" presId="urn:microsoft.com/office/officeart/2005/8/layout/orgChart1"/>
    <dgm:cxn modelId="{41637142-5C13-4A50-A7FB-B58851543B39}" type="presOf" srcId="{B8544A6B-78A8-4396-8EB9-98FF3D1744D4}" destId="{FF1A3FEC-8CD2-4CD8-AED7-1C66AB2AEFB0}" srcOrd="1" destOrd="0" presId="urn:microsoft.com/office/officeart/2005/8/layout/orgChart1"/>
    <dgm:cxn modelId="{5E00CE68-8EB3-4A26-A7C6-A8652D127DEB}" srcId="{739CDDA7-0838-4049-8E7A-9320965E8F56}" destId="{42F5782B-2FDF-4A37-AD7C-8982222258C8}" srcOrd="0" destOrd="0" parTransId="{EECDFC92-FE92-44AF-9A50-BDCB045B11AE}" sibTransId="{DEB88174-431C-4A73-84F0-2226C66FB92A}"/>
    <dgm:cxn modelId="{0EF8774D-6554-44C1-9883-9F3CFC824EE0}" srcId="{C36153A5-F030-4F71-8667-2C118C90CCB6}" destId="{B94A6E90-617E-44CB-B611-CE963761EF91}" srcOrd="0" destOrd="0" parTransId="{CD6E1E02-F241-4A9F-AB3E-39680503EF67}" sibTransId="{5F4BF16F-540D-478F-A8E2-CE976F9A707A}"/>
    <dgm:cxn modelId="{37938677-7EB3-44DA-AD23-946279D82F5D}" type="presOf" srcId="{C3260480-592B-4143-9A19-45927C9E76E8}" destId="{645B0403-9C15-4D6C-BD0E-CE00418483C8}" srcOrd="0" destOrd="0" presId="urn:microsoft.com/office/officeart/2005/8/layout/orgChart1"/>
    <dgm:cxn modelId="{37777D58-D0D1-4508-B5E7-88AC7D0594E3}" type="presOf" srcId="{B94A6E90-617E-44CB-B611-CE963761EF91}" destId="{66C649CC-FB28-4C98-A649-0A29F9286B81}" srcOrd="0" destOrd="0" presId="urn:microsoft.com/office/officeart/2005/8/layout/orgChart1"/>
    <dgm:cxn modelId="{F9256E84-EEBE-4542-B07D-B3CDFA3DE160}" type="presOf" srcId="{587B8ECB-3820-4C99-9184-D6EEFB77CBCB}" destId="{8764C9DD-F6C4-4FEC-81E1-2B581182D790}" srcOrd="0" destOrd="0" presId="urn:microsoft.com/office/officeart/2005/8/layout/orgChart1"/>
    <dgm:cxn modelId="{7301D796-0479-441D-9452-B7313C648392}" type="presOf" srcId="{EECDFC92-FE92-44AF-9A50-BDCB045B11AE}" destId="{E162685D-2487-44A7-AD5C-FE32BF9B551E}" srcOrd="0" destOrd="0" presId="urn:microsoft.com/office/officeart/2005/8/layout/orgChart1"/>
    <dgm:cxn modelId="{826DC2A9-21E0-43C4-85EA-96C16CC00527}" type="presOf" srcId="{1632B29E-8E23-4FED-8614-5A4792DBCA5A}" destId="{330B5F02-D339-4FA9-A48E-F1E617B28588}" srcOrd="1" destOrd="0" presId="urn:microsoft.com/office/officeart/2005/8/layout/orgChart1"/>
    <dgm:cxn modelId="{9B6BA2AE-5A68-49E2-A7C8-6448C46B698E}" type="presOf" srcId="{B94A6E90-617E-44CB-B611-CE963761EF91}" destId="{6BD915F1-0299-46BD-A638-249F65B809BB}" srcOrd="1" destOrd="0" presId="urn:microsoft.com/office/officeart/2005/8/layout/orgChart1"/>
    <dgm:cxn modelId="{413E32B7-4C14-4E08-98BD-FF4ED28B5DB8}" type="presOf" srcId="{42F5782B-2FDF-4A37-AD7C-8982222258C8}" destId="{687ED996-313C-4E61-885F-CAE6A07353DC}" srcOrd="0" destOrd="0" presId="urn:microsoft.com/office/officeart/2005/8/layout/orgChart1"/>
    <dgm:cxn modelId="{ED293EBA-1ECB-4E30-B5E2-6BE983922983}" type="presOf" srcId="{C36153A5-F030-4F71-8667-2C118C90CCB6}" destId="{0D134B4A-7813-4369-9A9E-B3746F1523AD}" srcOrd="0" destOrd="0" presId="urn:microsoft.com/office/officeart/2005/8/layout/orgChart1"/>
    <dgm:cxn modelId="{B97243C3-0ED3-4F0B-8F9C-4BF6CDDD0285}" type="presOf" srcId="{E8510ACE-F45C-4F25-8DFB-1B5783EF997A}" destId="{EF5F33DD-D9A7-47C3-8F53-91F454AA9A33}" srcOrd="0" destOrd="0" presId="urn:microsoft.com/office/officeart/2005/8/layout/orgChart1"/>
    <dgm:cxn modelId="{B9792DD2-7A25-4D4B-B030-7DBA9F8F3987}" type="presOf" srcId="{739CDDA7-0838-4049-8E7A-9320965E8F56}" destId="{C783F7EA-DD07-4BC8-9D72-C66E63627626}" srcOrd="0" destOrd="0" presId="urn:microsoft.com/office/officeart/2005/8/layout/orgChart1"/>
    <dgm:cxn modelId="{207469DF-D912-47CD-9126-6F574620D323}" type="presOf" srcId="{49CE11E6-DA0C-4CE1-A9A7-1069C0775336}" destId="{29331C5B-0F71-46F6-A1F1-467044806C93}" srcOrd="0" destOrd="0" presId="urn:microsoft.com/office/officeart/2005/8/layout/orgChart1"/>
    <dgm:cxn modelId="{71724EEE-2FC3-475A-B744-5F1F6507A871}" srcId="{1632B29E-8E23-4FED-8614-5A4792DBCA5A}" destId="{B8544A6B-78A8-4396-8EB9-98FF3D1744D4}" srcOrd="1" destOrd="0" parTransId="{C3260480-592B-4143-9A19-45927C9E76E8}" sibTransId="{7178C6E6-CF09-4BA3-ABCA-66011AB42A50}"/>
    <dgm:cxn modelId="{EDF70DFF-2E1D-4BE0-B59F-7A66F977E5AD}" srcId="{C36153A5-F030-4F71-8667-2C118C90CCB6}" destId="{49CE11E6-DA0C-4CE1-A9A7-1069C0775336}" srcOrd="1" destOrd="0" parTransId="{86683638-E328-4A27-9AFD-4016B07A2517}" sibTransId="{8F7E6ACE-56EB-440F-BA24-86615684FAF8}"/>
    <dgm:cxn modelId="{D7714360-6566-431F-A283-641B64F82C91}" type="presParOf" srcId="{0D134B4A-7813-4369-9A9E-B3746F1523AD}" destId="{E861CC53-E3E2-47A3-B00C-711118D15F1B}" srcOrd="0" destOrd="0" presId="urn:microsoft.com/office/officeart/2005/8/layout/orgChart1"/>
    <dgm:cxn modelId="{77C4A3A5-F801-452B-883E-52BAD7E35D0A}" type="presParOf" srcId="{E861CC53-E3E2-47A3-B00C-711118D15F1B}" destId="{D7213265-CB3D-4EC8-A43D-4A01C3385629}" srcOrd="0" destOrd="0" presId="urn:microsoft.com/office/officeart/2005/8/layout/orgChart1"/>
    <dgm:cxn modelId="{8E137D6F-BFC2-4A1F-B5F9-F451DB4207CE}" type="presParOf" srcId="{D7213265-CB3D-4EC8-A43D-4A01C3385629}" destId="{66C649CC-FB28-4C98-A649-0A29F9286B81}" srcOrd="0" destOrd="0" presId="urn:microsoft.com/office/officeart/2005/8/layout/orgChart1"/>
    <dgm:cxn modelId="{A9265B60-5E33-4B3E-9FB3-F7ED2BE7919D}" type="presParOf" srcId="{D7213265-CB3D-4EC8-A43D-4A01C3385629}" destId="{6BD915F1-0299-46BD-A638-249F65B809BB}" srcOrd="1" destOrd="0" presId="urn:microsoft.com/office/officeart/2005/8/layout/orgChart1"/>
    <dgm:cxn modelId="{92709EBA-8001-4AF5-BED6-F115D53A8DC5}" type="presParOf" srcId="{E861CC53-E3E2-47A3-B00C-711118D15F1B}" destId="{0EA557E2-D385-43E9-8A56-0F65F761C929}" srcOrd="1" destOrd="0" presId="urn:microsoft.com/office/officeart/2005/8/layout/orgChart1"/>
    <dgm:cxn modelId="{5BE1AED7-DEA0-4281-A3BC-FBADFFEBC4C9}" type="presParOf" srcId="{E861CC53-E3E2-47A3-B00C-711118D15F1B}" destId="{BD3D246D-5474-4385-A9FA-A501C3AFADE8}" srcOrd="2" destOrd="0" presId="urn:microsoft.com/office/officeart/2005/8/layout/orgChart1"/>
    <dgm:cxn modelId="{EFC2F468-FC35-4C8F-9D3D-919497EADB28}" type="presParOf" srcId="{BD3D246D-5474-4385-A9FA-A501C3AFADE8}" destId="{8764C9DD-F6C4-4FEC-81E1-2B581182D790}" srcOrd="0" destOrd="0" presId="urn:microsoft.com/office/officeart/2005/8/layout/orgChart1"/>
    <dgm:cxn modelId="{87AB1513-B77F-4A06-B476-05EEE501201B}" type="presParOf" srcId="{BD3D246D-5474-4385-A9FA-A501C3AFADE8}" destId="{B4E2F1F6-1B90-4BAE-BF4D-0C59B8898C90}" srcOrd="1" destOrd="0" presId="urn:microsoft.com/office/officeart/2005/8/layout/orgChart1"/>
    <dgm:cxn modelId="{B5937522-7FAF-4599-A19B-06117766C2EB}" type="presParOf" srcId="{B4E2F1F6-1B90-4BAE-BF4D-0C59B8898C90}" destId="{E17B7A8F-0E04-4A6B-97A6-6B0942727B88}" srcOrd="0" destOrd="0" presId="urn:microsoft.com/office/officeart/2005/8/layout/orgChart1"/>
    <dgm:cxn modelId="{C006BA1F-C5A0-44AA-B8E3-9060A4C513DF}" type="presParOf" srcId="{E17B7A8F-0E04-4A6B-97A6-6B0942727B88}" destId="{756BE522-07D3-4C7D-9A5B-6876BF7911A6}" srcOrd="0" destOrd="0" presId="urn:microsoft.com/office/officeart/2005/8/layout/orgChart1"/>
    <dgm:cxn modelId="{49DA9AE0-9316-43AF-B366-656B828861F0}" type="presParOf" srcId="{E17B7A8F-0E04-4A6B-97A6-6B0942727B88}" destId="{330B5F02-D339-4FA9-A48E-F1E617B28588}" srcOrd="1" destOrd="0" presId="urn:microsoft.com/office/officeart/2005/8/layout/orgChart1"/>
    <dgm:cxn modelId="{93FFD8E9-F9D8-4BF6-B21D-F88A00CB685F}" type="presParOf" srcId="{B4E2F1F6-1B90-4BAE-BF4D-0C59B8898C90}" destId="{E1641D06-5187-445D-B409-BB28CEEC074C}" srcOrd="1" destOrd="0" presId="urn:microsoft.com/office/officeart/2005/8/layout/orgChart1"/>
    <dgm:cxn modelId="{7E31EA58-C478-4B59-A940-EDDC9A82038C}" type="presParOf" srcId="{B4E2F1F6-1B90-4BAE-BF4D-0C59B8898C90}" destId="{324C7FBF-72DC-4200-A5AF-23354FB5DA28}" srcOrd="2" destOrd="0" presId="urn:microsoft.com/office/officeart/2005/8/layout/orgChart1"/>
    <dgm:cxn modelId="{BA280557-0E9B-44D8-B152-C450C63B4F5A}" type="presParOf" srcId="{324C7FBF-72DC-4200-A5AF-23354FB5DA28}" destId="{EF5F33DD-D9A7-47C3-8F53-91F454AA9A33}" srcOrd="0" destOrd="0" presId="urn:microsoft.com/office/officeart/2005/8/layout/orgChart1"/>
    <dgm:cxn modelId="{0CEFF18C-ED04-4D0A-B06D-EDFF0F72B9E8}" type="presParOf" srcId="{324C7FBF-72DC-4200-A5AF-23354FB5DA28}" destId="{6C37D617-E8E8-47F1-B78F-BB2AD0119389}" srcOrd="1" destOrd="0" presId="urn:microsoft.com/office/officeart/2005/8/layout/orgChart1"/>
    <dgm:cxn modelId="{58259A9F-97CB-4E58-BC6B-A8D6BC4E95DF}" type="presParOf" srcId="{6C37D617-E8E8-47F1-B78F-BB2AD0119389}" destId="{B60F9041-EBF4-453D-9486-67A8F2C07941}" srcOrd="0" destOrd="0" presId="urn:microsoft.com/office/officeart/2005/8/layout/orgChart1"/>
    <dgm:cxn modelId="{349F67BE-4CDA-4B9A-B187-D4FADEE25C80}" type="presParOf" srcId="{B60F9041-EBF4-453D-9486-67A8F2C07941}" destId="{C783F7EA-DD07-4BC8-9D72-C66E63627626}" srcOrd="0" destOrd="0" presId="urn:microsoft.com/office/officeart/2005/8/layout/orgChart1"/>
    <dgm:cxn modelId="{BEE2CF9A-99F8-4374-ADBA-2EFFE74B1E1F}" type="presParOf" srcId="{B60F9041-EBF4-453D-9486-67A8F2C07941}" destId="{5B600D7A-37AF-4455-A9B9-EA4C646086B5}" srcOrd="1" destOrd="0" presId="urn:microsoft.com/office/officeart/2005/8/layout/orgChart1"/>
    <dgm:cxn modelId="{4F3664A2-B574-4DF0-A49F-87A185126923}" type="presParOf" srcId="{6C37D617-E8E8-47F1-B78F-BB2AD0119389}" destId="{2F38D386-17A8-4D6A-A37E-1FF8555B6860}" srcOrd="1" destOrd="0" presId="urn:microsoft.com/office/officeart/2005/8/layout/orgChart1"/>
    <dgm:cxn modelId="{7DEDD846-E900-4E0C-990F-CA06041D4CC1}" type="presParOf" srcId="{6C37D617-E8E8-47F1-B78F-BB2AD0119389}" destId="{067091D4-A5AC-4E10-AB9E-ABA0C4A9DD88}" srcOrd="2" destOrd="0" presId="urn:microsoft.com/office/officeart/2005/8/layout/orgChart1"/>
    <dgm:cxn modelId="{AD50A2FC-D385-45D9-B267-334CD20A3FB8}" type="presParOf" srcId="{067091D4-A5AC-4E10-AB9E-ABA0C4A9DD88}" destId="{E162685D-2487-44A7-AD5C-FE32BF9B551E}" srcOrd="0" destOrd="0" presId="urn:microsoft.com/office/officeart/2005/8/layout/orgChart1"/>
    <dgm:cxn modelId="{A5BB4D84-BA28-48E4-845F-1E32668B7E0D}" type="presParOf" srcId="{067091D4-A5AC-4E10-AB9E-ABA0C4A9DD88}" destId="{7C75FA25-E47A-451C-80CE-BC93521D6565}" srcOrd="1" destOrd="0" presId="urn:microsoft.com/office/officeart/2005/8/layout/orgChart1"/>
    <dgm:cxn modelId="{112FB569-11C5-49CD-85B2-A503BAD6DC5D}" type="presParOf" srcId="{7C75FA25-E47A-451C-80CE-BC93521D6565}" destId="{93660C3A-52B4-4437-840D-2240E2F89FB4}" srcOrd="0" destOrd="0" presId="urn:microsoft.com/office/officeart/2005/8/layout/orgChart1"/>
    <dgm:cxn modelId="{1DC2FEC3-9685-4E25-B609-6EFEF2C96193}" type="presParOf" srcId="{93660C3A-52B4-4437-840D-2240E2F89FB4}" destId="{687ED996-313C-4E61-885F-CAE6A07353DC}" srcOrd="0" destOrd="0" presId="urn:microsoft.com/office/officeart/2005/8/layout/orgChart1"/>
    <dgm:cxn modelId="{0F1FCCF8-B57C-49BA-8E18-3902E6B53DDB}" type="presParOf" srcId="{93660C3A-52B4-4437-840D-2240E2F89FB4}" destId="{21F4024D-DEA7-45EB-9945-C49A72D61909}" srcOrd="1" destOrd="0" presId="urn:microsoft.com/office/officeart/2005/8/layout/orgChart1"/>
    <dgm:cxn modelId="{1DD38337-DD89-40BE-919E-12F1BC8D5D9C}" type="presParOf" srcId="{7C75FA25-E47A-451C-80CE-BC93521D6565}" destId="{0D279524-8D35-4281-88C5-2520D18D28EC}" srcOrd="1" destOrd="0" presId="urn:microsoft.com/office/officeart/2005/8/layout/orgChart1"/>
    <dgm:cxn modelId="{5B468727-7B6F-400C-B61C-BF3D4D2AF932}" type="presParOf" srcId="{7C75FA25-E47A-451C-80CE-BC93521D6565}" destId="{D3A4D607-B898-4E0F-94A9-C53C226649DB}" srcOrd="2" destOrd="0" presId="urn:microsoft.com/office/officeart/2005/8/layout/orgChart1"/>
    <dgm:cxn modelId="{C644EEFC-516A-4BC4-980E-EC1EF6D16BA4}" type="presParOf" srcId="{324C7FBF-72DC-4200-A5AF-23354FB5DA28}" destId="{645B0403-9C15-4D6C-BD0E-CE00418483C8}" srcOrd="2" destOrd="0" presId="urn:microsoft.com/office/officeart/2005/8/layout/orgChart1"/>
    <dgm:cxn modelId="{4E43D202-FB47-4EE0-A724-8FAF32013CC6}" type="presParOf" srcId="{324C7FBF-72DC-4200-A5AF-23354FB5DA28}" destId="{9BDF7724-D42C-4777-B101-209702D9F846}" srcOrd="3" destOrd="0" presId="urn:microsoft.com/office/officeart/2005/8/layout/orgChart1"/>
    <dgm:cxn modelId="{AFD82DD0-BC8D-4E8A-932B-58969E72097D}" type="presParOf" srcId="{9BDF7724-D42C-4777-B101-209702D9F846}" destId="{FA6C1AB7-1B2F-4FC0-B29F-A75FF29A4644}" srcOrd="0" destOrd="0" presId="urn:microsoft.com/office/officeart/2005/8/layout/orgChart1"/>
    <dgm:cxn modelId="{2AF835E4-B321-433F-84C6-4CE2F644B844}" type="presParOf" srcId="{FA6C1AB7-1B2F-4FC0-B29F-A75FF29A4644}" destId="{94052EE6-8CDB-46A2-BDB9-D893ED300F3D}" srcOrd="0" destOrd="0" presId="urn:microsoft.com/office/officeart/2005/8/layout/orgChart1"/>
    <dgm:cxn modelId="{DFC959D5-6843-4476-A442-822CF4A07742}" type="presParOf" srcId="{FA6C1AB7-1B2F-4FC0-B29F-A75FF29A4644}" destId="{FF1A3FEC-8CD2-4CD8-AED7-1C66AB2AEFB0}" srcOrd="1" destOrd="0" presId="urn:microsoft.com/office/officeart/2005/8/layout/orgChart1"/>
    <dgm:cxn modelId="{52B619A1-AF76-468F-8B71-D6B8CE68AE1D}" type="presParOf" srcId="{9BDF7724-D42C-4777-B101-209702D9F846}" destId="{C5F360D4-AA1F-45FE-8ED0-76CED5B11BBB}" srcOrd="1" destOrd="0" presId="urn:microsoft.com/office/officeart/2005/8/layout/orgChart1"/>
    <dgm:cxn modelId="{C5DF5758-93F5-4601-B3C6-621C346898E1}" type="presParOf" srcId="{9BDF7724-D42C-4777-B101-209702D9F846}" destId="{6E66D2C8-EC7F-45C3-BD9D-E6011866C943}" srcOrd="2" destOrd="0" presId="urn:microsoft.com/office/officeart/2005/8/layout/orgChart1"/>
    <dgm:cxn modelId="{70314090-74CD-4D26-B000-231D30F0B6EC}" type="presParOf" srcId="{0D134B4A-7813-4369-9A9E-B3746F1523AD}" destId="{03294131-687D-4E28-BCB7-899AE589B3CA}" srcOrd="1" destOrd="0" presId="urn:microsoft.com/office/officeart/2005/8/layout/orgChart1"/>
    <dgm:cxn modelId="{94C0D17E-C49E-4500-BD94-9A70E324A2E3}" type="presParOf" srcId="{03294131-687D-4E28-BCB7-899AE589B3CA}" destId="{88C4BE24-916F-462F-9BCF-2788F62DBD3A}" srcOrd="0" destOrd="0" presId="urn:microsoft.com/office/officeart/2005/8/layout/orgChart1"/>
    <dgm:cxn modelId="{0CFA3D6B-3B23-4883-9935-6698C0A2BAC6}" type="presParOf" srcId="{88C4BE24-916F-462F-9BCF-2788F62DBD3A}" destId="{29331C5B-0F71-46F6-A1F1-467044806C93}" srcOrd="0" destOrd="0" presId="urn:microsoft.com/office/officeart/2005/8/layout/orgChart1"/>
    <dgm:cxn modelId="{F90A5B2D-2BA1-44E0-B156-3006A08F5A6B}" type="presParOf" srcId="{88C4BE24-916F-462F-9BCF-2788F62DBD3A}" destId="{719A9755-F977-4657-9576-6F5550E36083}" srcOrd="1" destOrd="0" presId="urn:microsoft.com/office/officeart/2005/8/layout/orgChart1"/>
    <dgm:cxn modelId="{A4F0B11F-10A3-4257-B3DE-D1AFB61556F7}" type="presParOf" srcId="{03294131-687D-4E28-BCB7-899AE589B3CA}" destId="{CD11C7B9-74B5-4F78-A2A4-73DC70520E81}" srcOrd="1" destOrd="0" presId="urn:microsoft.com/office/officeart/2005/8/layout/orgChart1"/>
    <dgm:cxn modelId="{F075B5D9-DC15-4593-B544-F34DBAA3A562}" type="presParOf" srcId="{03294131-687D-4E28-BCB7-899AE589B3CA}" destId="{8A955919-0F69-4C11-BCB7-B2DB36F605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B0403-9C15-4D6C-BD0E-CE00418483C8}">
      <dsp:nvSpPr>
        <dsp:cNvPr id="0" name=""/>
        <dsp:cNvSpPr/>
      </dsp:nvSpPr>
      <dsp:spPr>
        <a:xfrm>
          <a:off x="3515557" y="2498538"/>
          <a:ext cx="717506" cy="755614"/>
        </a:xfrm>
        <a:custGeom>
          <a:avLst/>
          <a:gdLst/>
          <a:ahLst/>
          <a:cxnLst/>
          <a:rect l="0" t="0" r="0" b="0"/>
          <a:pathLst>
            <a:path>
              <a:moveTo>
                <a:pt x="0" y="0"/>
              </a:moveTo>
              <a:lnTo>
                <a:pt x="0" y="414954"/>
              </a:lnTo>
              <a:lnTo>
                <a:pt x="94717" y="414954"/>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E162685D-2487-44A7-AD5C-FE32BF9B551E}">
      <dsp:nvSpPr>
        <dsp:cNvPr id="0" name=""/>
        <dsp:cNvSpPr/>
      </dsp:nvSpPr>
      <dsp:spPr>
        <a:xfrm>
          <a:off x="2265244" y="3231090"/>
          <a:ext cx="3207698" cy="357103"/>
        </a:xfrm>
        <a:custGeom>
          <a:avLst/>
          <a:gdLst/>
          <a:ahLst/>
          <a:cxnLst/>
          <a:rect l="0" t="0" r="0" b="0"/>
          <a:pathLst>
            <a:path>
              <a:moveTo>
                <a:pt x="0" y="357103"/>
              </a:moveTo>
              <a:lnTo>
                <a:pt x="3207698"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EF5F33DD-D9A7-47C3-8F53-91F454AA9A33}">
      <dsp:nvSpPr>
        <dsp:cNvPr id="0" name=""/>
        <dsp:cNvSpPr/>
      </dsp:nvSpPr>
      <dsp:spPr>
        <a:xfrm>
          <a:off x="3238877" y="2498538"/>
          <a:ext cx="994186" cy="772489"/>
        </a:xfrm>
        <a:custGeom>
          <a:avLst/>
          <a:gdLst/>
          <a:ahLst/>
          <a:cxnLst/>
          <a:rect l="0" t="0" r="0" b="0"/>
          <a:pathLst>
            <a:path>
              <a:moveTo>
                <a:pt x="994186" y="0"/>
              </a:moveTo>
              <a:lnTo>
                <a:pt x="994186" y="772489"/>
              </a:lnTo>
              <a:lnTo>
                <a:pt x="0" y="772489"/>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8764C9DD-F6C4-4FEC-81E1-2B581182D790}">
      <dsp:nvSpPr>
        <dsp:cNvPr id="0" name=""/>
        <dsp:cNvSpPr/>
      </dsp:nvSpPr>
      <dsp:spPr>
        <a:xfrm>
          <a:off x="3466984" y="1736614"/>
          <a:ext cx="669001" cy="476533"/>
        </a:xfrm>
        <a:custGeom>
          <a:avLst/>
          <a:gdLst/>
          <a:ahLst/>
          <a:cxnLst/>
          <a:rect l="0" t="0" r="0" b="0"/>
          <a:pathLst>
            <a:path>
              <a:moveTo>
                <a:pt x="640473" y="0"/>
              </a:moveTo>
              <a:lnTo>
                <a:pt x="640473" y="414954"/>
              </a:lnTo>
              <a:lnTo>
                <a:pt x="0" y="41495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C649CC-FB28-4C98-A649-0A29F9286B81}">
      <dsp:nvSpPr>
        <dsp:cNvPr id="0" name=""/>
        <dsp:cNvSpPr/>
      </dsp:nvSpPr>
      <dsp:spPr>
        <a:xfrm>
          <a:off x="3008013" y="671234"/>
          <a:ext cx="2255944" cy="1065380"/>
        </a:xfrm>
        <a:prstGeom prst="rect">
          <a:avLst/>
        </a:prstGeom>
        <a:solidFill>
          <a:srgbClr val="E73E9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Calibri" panose="020F0502020204030204"/>
              <a:ea typeface="+mn-ea"/>
              <a:cs typeface="+mn-cs"/>
            </a:rPr>
            <a:t>Healthwatch Board</a:t>
          </a:r>
        </a:p>
      </dsp:txBody>
      <dsp:txXfrm>
        <a:off x="3008013" y="671234"/>
        <a:ext cx="2255944" cy="1065380"/>
      </dsp:txXfrm>
    </dsp:sp>
    <dsp:sp modelId="{756BE522-07D3-4C7D-9A5B-6876BF7911A6}">
      <dsp:nvSpPr>
        <dsp:cNvPr id="0" name=""/>
        <dsp:cNvSpPr/>
      </dsp:nvSpPr>
      <dsp:spPr>
        <a:xfrm>
          <a:off x="3466984" y="1927757"/>
          <a:ext cx="1532159" cy="570781"/>
        </a:xfrm>
        <a:prstGeom prst="rect">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Calibri" panose="020F0502020204030204"/>
              <a:ea typeface="+mn-ea"/>
              <a:cs typeface="+mn-cs"/>
            </a:rPr>
            <a:t>Chief Officer</a:t>
          </a:r>
        </a:p>
      </dsp:txBody>
      <dsp:txXfrm>
        <a:off x="3466984" y="1927757"/>
        <a:ext cx="1532159" cy="570781"/>
      </dsp:txXfrm>
    </dsp:sp>
    <dsp:sp modelId="{C783F7EA-DD07-4BC8-9D72-C66E63627626}">
      <dsp:nvSpPr>
        <dsp:cNvPr id="0" name=""/>
        <dsp:cNvSpPr/>
      </dsp:nvSpPr>
      <dsp:spPr>
        <a:xfrm>
          <a:off x="1291611" y="2953862"/>
          <a:ext cx="1947265" cy="63433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Senior Engagement Officer</a:t>
          </a:r>
        </a:p>
      </dsp:txBody>
      <dsp:txXfrm>
        <a:off x="1291611" y="2953862"/>
        <a:ext cx="1947265" cy="634331"/>
      </dsp:txXfrm>
    </dsp:sp>
    <dsp:sp modelId="{687ED996-313C-4E61-885F-CAE6A07353DC}">
      <dsp:nvSpPr>
        <dsp:cNvPr id="0" name=""/>
        <dsp:cNvSpPr/>
      </dsp:nvSpPr>
      <dsp:spPr>
        <a:xfrm>
          <a:off x="5472943" y="2910186"/>
          <a:ext cx="2084196" cy="641809"/>
        </a:xfrm>
        <a:prstGeom prst="rect">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NHS Complaints Advocacy Officer</a:t>
          </a:r>
          <a:endParaRPr lang="en-GB" sz="1400" kern="1200" dirty="0">
            <a:solidFill>
              <a:sysClr val="window" lastClr="FFFFFF"/>
            </a:solidFill>
            <a:latin typeface="Calibri" panose="020F0502020204030204"/>
            <a:ea typeface="+mn-ea"/>
            <a:cs typeface="+mn-cs"/>
          </a:endParaRPr>
        </a:p>
      </dsp:txBody>
      <dsp:txXfrm>
        <a:off x="5472943" y="2910186"/>
        <a:ext cx="2084196" cy="641809"/>
      </dsp:txXfrm>
    </dsp:sp>
    <dsp:sp modelId="{94052EE6-8CDB-46A2-BDB9-D893ED300F3D}">
      <dsp:nvSpPr>
        <dsp:cNvPr id="0" name=""/>
        <dsp:cNvSpPr/>
      </dsp:nvSpPr>
      <dsp:spPr>
        <a:xfrm>
          <a:off x="3515557" y="2915745"/>
          <a:ext cx="1723062" cy="676815"/>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Communication &amp; Engagement Officer</a:t>
          </a:r>
          <a:endParaRPr lang="en-GB" sz="1400" kern="1200" dirty="0">
            <a:solidFill>
              <a:sysClr val="window" lastClr="FFFFFF"/>
            </a:solidFill>
            <a:latin typeface="Calibri" panose="020F0502020204030204"/>
            <a:ea typeface="+mn-ea"/>
            <a:cs typeface="+mn-cs"/>
          </a:endParaRPr>
        </a:p>
      </dsp:txBody>
      <dsp:txXfrm>
        <a:off x="3515557" y="2915745"/>
        <a:ext cx="1723062" cy="676815"/>
      </dsp:txXfrm>
    </dsp:sp>
    <dsp:sp modelId="{29331C5B-0F71-46F6-A1F1-467044806C93}">
      <dsp:nvSpPr>
        <dsp:cNvPr id="0" name=""/>
        <dsp:cNvSpPr/>
      </dsp:nvSpPr>
      <dsp:spPr>
        <a:xfrm>
          <a:off x="5639360" y="694025"/>
          <a:ext cx="1141562" cy="86808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Audit Committee</a:t>
          </a:r>
          <a:endParaRPr lang="en-GB" sz="1400" kern="1200" dirty="0">
            <a:solidFill>
              <a:sysClr val="window" lastClr="FFFFFF"/>
            </a:solidFill>
            <a:latin typeface="Calibri" panose="020F0502020204030204"/>
            <a:ea typeface="+mn-ea"/>
            <a:cs typeface="+mn-cs"/>
          </a:endParaRPr>
        </a:p>
      </dsp:txBody>
      <dsp:txXfrm>
        <a:off x="5639360" y="694025"/>
        <a:ext cx="1141562" cy="8680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Trebuchet MS" pitchFamily="34" charset="0"/>
                <a:cs typeface="+mn-cs"/>
              </a:defRPr>
            </a:lvl1pPr>
          </a:lstStyle>
          <a:p>
            <a:pPr>
              <a:defRPr/>
            </a:pPr>
            <a:fld id="{48510112-B7E6-42BF-9A95-756B98136E0C}" type="datetimeFigureOut">
              <a:rPr lang="en-GB"/>
              <a:pPr>
                <a:defRPr/>
              </a:pPr>
              <a:t>24/02/2020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Trebuchet MS" pitchFamily="34" charset="0"/>
                <a:cs typeface="+mn-cs"/>
              </a:defRPr>
            </a:lvl1pPr>
          </a:lstStyle>
          <a:p>
            <a:pPr>
              <a:defRPr/>
            </a:pPr>
            <a:fld id="{44FD702D-5B7F-4996-AC8C-C0512623DF65}" type="slidenum">
              <a:rPr lang="en-GB"/>
              <a:pPr>
                <a:defRPr/>
              </a:pPr>
              <a:t>‹#›</a:t>
            </a:fld>
            <a:endParaRPr lang="en-GB" dirty="0"/>
          </a:p>
        </p:txBody>
      </p:sp>
    </p:spTree>
    <p:extLst>
      <p:ext uri="{BB962C8B-B14F-4D97-AF65-F5344CB8AC3E}">
        <p14:creationId xmlns:p14="http://schemas.microsoft.com/office/powerpoint/2010/main" val="1884887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Trebuchet MS" pitchFamily="34" charset="0"/>
                <a:cs typeface="+mn-cs"/>
              </a:defRPr>
            </a:lvl1pPr>
          </a:lstStyle>
          <a:p>
            <a:pPr>
              <a:defRPr/>
            </a:pPr>
            <a:fld id="{C31F4624-3DC3-4383-B6F1-F76FED3D48E2}" type="datetimeFigureOut">
              <a:rPr lang="en-GB"/>
              <a:pPr>
                <a:defRPr/>
              </a:pPr>
              <a:t>24/02/2020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Trebuchet MS" pitchFamily="34" charset="0"/>
                <a:cs typeface="+mn-cs"/>
              </a:defRPr>
            </a:lvl1pPr>
          </a:lstStyle>
          <a:p>
            <a:pPr>
              <a:defRPr/>
            </a:pPr>
            <a:fld id="{D83CEA65-42D4-4250-9393-A02C77793436}" type="slidenum">
              <a:rPr lang="en-GB"/>
              <a:pPr>
                <a:defRPr/>
              </a:pPr>
              <a:t>‹#›</a:t>
            </a:fld>
            <a:endParaRPr lang="en-GB" dirty="0"/>
          </a:p>
        </p:txBody>
      </p:sp>
    </p:spTree>
    <p:extLst>
      <p:ext uri="{BB962C8B-B14F-4D97-AF65-F5344CB8AC3E}">
        <p14:creationId xmlns:p14="http://schemas.microsoft.com/office/powerpoint/2010/main" val="58919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51042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71079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92323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2141177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483" name="Title Placeholder 1"/>
          <p:cNvSpPr>
            <a:spLocks noGrp="1"/>
          </p:cNvSpPr>
          <p:nvPr>
            <p:ph type="ctrTitle"/>
          </p:nvPr>
        </p:nvSpPr>
        <p:spPr>
          <a:xfrm>
            <a:off x="614363" y="5321300"/>
            <a:ext cx="7691437" cy="579438"/>
          </a:xfrm>
        </p:spPr>
        <p:txBody>
          <a:bodyPr/>
          <a:lstStyle>
            <a:lvl1pPr>
              <a:defRPr smtClean="0">
                <a:solidFill>
                  <a:srgbClr val="E73E97"/>
                </a:solidFill>
              </a:defRPr>
            </a:lvl1pPr>
          </a:lstStyle>
          <a:p>
            <a:pPr lvl="0"/>
            <a:r>
              <a:rPr lang="en-US" altLang="en-US" noProof="0"/>
              <a:t>Click to edit Master title style</a:t>
            </a:r>
            <a:endParaRPr lang="en-GB" altLang="en-US" noProof="0"/>
          </a:p>
        </p:txBody>
      </p:sp>
      <p:sp>
        <p:nvSpPr>
          <p:cNvPr id="20484" name="Text Placeholder 2"/>
          <p:cNvSpPr>
            <a:spLocks noGrp="1"/>
          </p:cNvSpPr>
          <p:nvPr>
            <p:ph type="subTitle" idx="1"/>
          </p:nvPr>
        </p:nvSpPr>
        <p:spPr>
          <a:xfrm>
            <a:off x="614363" y="5805488"/>
            <a:ext cx="7691437" cy="360362"/>
          </a:xfrm>
        </p:spPr>
        <p:txBody>
          <a:bodyPr/>
          <a:lstStyle>
            <a:lvl1pPr>
              <a:defRPr sz="2500" b="1" smtClean="0"/>
            </a:lvl1pPr>
          </a:lstStyle>
          <a:p>
            <a:pPr lvl="0"/>
            <a:r>
              <a:rPr lang="en-US" altLang="en-US" noProof="0"/>
              <a:t>Click to edit Master subtitle style</a:t>
            </a:r>
            <a:endParaRPr lang="en-GB" altLang="en-US" noProof="0"/>
          </a:p>
        </p:txBody>
      </p:sp>
      <p:pic>
        <p:nvPicPr>
          <p:cNvPr id="204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319088"/>
            <a:ext cx="26035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48911A7-493B-460F-BA70-506FEABF95F1}" type="datetime1">
              <a:rPr lang="en-GB"/>
              <a:pPr>
                <a:defRPr/>
              </a:pPr>
              <a:t>24/02/2020</a:t>
            </a:fld>
            <a:endParaRPr lang="en-GB" dirty="0"/>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CE276928-7064-4375-BF73-6F437768055B}" type="slidenum">
              <a:rPr lang="en-GB"/>
              <a:pPr>
                <a:defRPr/>
              </a:pPr>
              <a:t>‹#›</a:t>
            </a:fld>
            <a:endParaRPr lang="en-GB" dirty="0"/>
          </a:p>
        </p:txBody>
      </p:sp>
    </p:spTree>
    <p:extLst>
      <p:ext uri="{BB962C8B-B14F-4D97-AF65-F5344CB8AC3E}">
        <p14:creationId xmlns:p14="http://schemas.microsoft.com/office/powerpoint/2010/main" val="420558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3B9EA9E-CB81-49AD-AC59-405E5F321C26}" type="datetime1">
              <a:rPr lang="en-GB"/>
              <a:pPr>
                <a:defRPr/>
              </a:pPr>
              <a:t>24/02/2020</a:t>
            </a:fld>
            <a:endParaRPr lang="en-GB" dirty="0"/>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6A95D2F-6309-4B92-874E-6F1E8F17D3AC}" type="slidenum">
              <a:rPr lang="en-GB"/>
              <a:pPr>
                <a:defRPr/>
              </a:pPr>
              <a:t>‹#›</a:t>
            </a:fld>
            <a:endParaRPr lang="en-GB" dirty="0"/>
          </a:p>
        </p:txBody>
      </p:sp>
    </p:spTree>
    <p:extLst>
      <p:ext uri="{BB962C8B-B14F-4D97-AF65-F5344CB8AC3E}">
        <p14:creationId xmlns:p14="http://schemas.microsoft.com/office/powerpoint/2010/main" val="400193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Healthwatc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4561" y="812333"/>
            <a:ext cx="7218000" cy="50400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A28B044-0C49-4CAE-9677-6D8F5220784E}" type="datetime1">
              <a:rPr lang="en-GB"/>
              <a:pPr>
                <a:defRPr/>
              </a:pPr>
              <a:t>24/02/2020</a:t>
            </a:fld>
            <a:endParaRPr lang="en-GB" dirty="0"/>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BBBD89C-65C8-4134-AAE4-B2EFC3FFCE8A}" type="slidenum">
              <a:rPr lang="en-GB"/>
              <a:pPr>
                <a:defRPr/>
              </a:pPr>
              <a:t>‹#›</a:t>
            </a:fld>
            <a:endParaRPr lang="en-GB" dirty="0"/>
          </a:p>
        </p:txBody>
      </p:sp>
    </p:spTree>
    <p:extLst>
      <p:ext uri="{BB962C8B-B14F-4D97-AF65-F5344CB8AC3E}">
        <p14:creationId xmlns:p14="http://schemas.microsoft.com/office/powerpoint/2010/main" val="361757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Healthwatch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2775" y="898057"/>
            <a:ext cx="3883025" cy="724367"/>
          </a:xfrm>
        </p:spPr>
        <p:txBody>
          <a:bodyPr/>
          <a:lstStyle>
            <a:lvl1pPr>
              <a:lnSpc>
                <a:spcPts val="2800"/>
              </a:lnSpc>
              <a:defRPr/>
            </a:lvl1pPr>
          </a:lstStyle>
          <a:p>
            <a:r>
              <a:rPr lang="en-US"/>
              <a:t>Click to edit Master title style</a:t>
            </a:r>
            <a:endParaRPr lang="en-GB" dirty="0"/>
          </a:p>
        </p:txBody>
      </p:sp>
      <p:sp>
        <p:nvSpPr>
          <p:cNvPr id="3" name="Content Placeholder 2"/>
          <p:cNvSpPr>
            <a:spLocks noGrp="1"/>
          </p:cNvSpPr>
          <p:nvPr>
            <p:ph sz="half" idx="1"/>
          </p:nvPr>
        </p:nvSpPr>
        <p:spPr>
          <a:xfrm>
            <a:off x="1040607" y="897148"/>
            <a:ext cx="3219449" cy="428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425950" y="1765299"/>
            <a:ext cx="3879850" cy="3600000"/>
          </a:xfrm>
        </p:spPr>
        <p:txBody>
          <a:bodyPr/>
          <a:lstStyle>
            <a:lvl1pPr>
              <a:lnSpc>
                <a:spcPts val="1800"/>
              </a:lnSpc>
              <a:defRPr sz="1600"/>
            </a:lvl1pPr>
            <a:lvl2pPr marL="162000" indent="-162000">
              <a:defRPr sz="1600"/>
            </a:lvl2pPr>
            <a:lvl3pPr marL="324000" indent="-162000">
              <a:defRPr sz="1600"/>
            </a:lvl3pPr>
            <a:lvl4pPr marL="486000" indent="-162000">
              <a:defRPr sz="1600"/>
            </a:lvl4pPr>
            <a:lvl5pPr marL="648000" indent="-1620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D257BCFC-F7EB-4C43-A174-F32F606687EE}" type="datetime1">
              <a:rPr lang="en-GB"/>
              <a:pPr>
                <a:defRPr/>
              </a:pPr>
              <a:t>24/02/2020</a:t>
            </a:fld>
            <a:endParaRPr lang="en-GB" dirty="0"/>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A8CF02CC-A50A-483D-9163-30F9E40C4797}" type="slidenum">
              <a:rPr lang="en-GB"/>
              <a:pPr>
                <a:defRPr/>
              </a:pPr>
              <a:t>‹#›</a:t>
            </a:fld>
            <a:endParaRPr lang="en-GB" dirty="0"/>
          </a:p>
        </p:txBody>
      </p:sp>
    </p:spTree>
    <p:extLst>
      <p:ext uri="{BB962C8B-B14F-4D97-AF65-F5344CB8AC3E}">
        <p14:creationId xmlns:p14="http://schemas.microsoft.com/office/powerpoint/2010/main" val="70445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DA52A3-287D-4E72-87D6-BA16C0C2230E}" type="datetime1">
              <a:rPr lang="en-GB"/>
              <a:pPr>
                <a:defRPr/>
              </a:pPr>
              <a:t>24/02/2020</a:t>
            </a:fld>
            <a:endParaRPr lang="en-GB" dirty="0"/>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0B8910BB-6802-4A88-989A-0B5A4EB40DB6}" type="slidenum">
              <a:rPr lang="en-GB"/>
              <a:pPr>
                <a:defRPr/>
              </a:pPr>
              <a:t>‹#›</a:t>
            </a:fld>
            <a:endParaRPr lang="en-GB" dirty="0"/>
          </a:p>
        </p:txBody>
      </p:sp>
    </p:spTree>
    <p:extLst>
      <p:ext uri="{BB962C8B-B14F-4D97-AF65-F5344CB8AC3E}">
        <p14:creationId xmlns:p14="http://schemas.microsoft.com/office/powerpoint/2010/main" val="141686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19D8889-11BD-4327-8F88-8FEDA201045D}" type="datetime1">
              <a:rPr lang="en-GB"/>
              <a:pPr>
                <a:defRPr/>
              </a:pPr>
              <a:t>24/02/2020</a:t>
            </a:fld>
            <a:endParaRPr lang="en-GB" dirty="0"/>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55F05374-DD30-47B5-9F65-FEBDD531689C}" type="slidenum">
              <a:rPr lang="en-GB"/>
              <a:pPr>
                <a:defRPr/>
              </a:pPr>
              <a:t>‹#›</a:t>
            </a:fld>
            <a:endParaRPr lang="en-GB" dirty="0"/>
          </a:p>
        </p:txBody>
      </p:sp>
    </p:spTree>
    <p:extLst>
      <p:ext uri="{BB962C8B-B14F-4D97-AF65-F5344CB8AC3E}">
        <p14:creationId xmlns:p14="http://schemas.microsoft.com/office/powerpoint/2010/main" val="353543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2AF35E-C233-4972-A620-961881155888}" type="datetime1">
              <a:rPr lang="en-GB"/>
              <a:pPr>
                <a:defRPr/>
              </a:pPr>
              <a:t>24/02/2020</a:t>
            </a:fld>
            <a:endParaRPr lang="en-GB" dirty="0"/>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E002BC0C-E4E2-4A3E-9313-3825B46C48B8}" type="slidenum">
              <a:rPr lang="en-GB"/>
              <a:pPr>
                <a:defRPr/>
              </a:pPr>
              <a:t>‹#›</a:t>
            </a:fld>
            <a:endParaRPr lang="en-GB" dirty="0"/>
          </a:p>
        </p:txBody>
      </p:sp>
    </p:spTree>
    <p:extLst>
      <p:ext uri="{BB962C8B-B14F-4D97-AF65-F5344CB8AC3E}">
        <p14:creationId xmlns:p14="http://schemas.microsoft.com/office/powerpoint/2010/main" val="156605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5A7FCF-0702-4516-A2BA-E2E1429626AF}" type="datetime1">
              <a:rPr lang="en-GB"/>
              <a:pPr>
                <a:defRPr/>
              </a:pPr>
              <a:t>24/02/2020</a:t>
            </a:fld>
            <a:endParaRPr lang="en-GB" dirty="0"/>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A510143F-845B-4B51-82BC-BE38A676CCB1}" type="slidenum">
              <a:rPr lang="en-GB"/>
              <a:pPr>
                <a:defRPr/>
              </a:pPr>
              <a:t>‹#›</a:t>
            </a:fld>
            <a:endParaRPr lang="en-GB" dirty="0"/>
          </a:p>
        </p:txBody>
      </p:sp>
    </p:spTree>
    <p:extLst>
      <p:ext uri="{BB962C8B-B14F-4D97-AF65-F5344CB8AC3E}">
        <p14:creationId xmlns:p14="http://schemas.microsoft.com/office/powerpoint/2010/main" val="425494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D54F40-9E16-47E4-AA7C-C05F83B991B3}" type="datetime1">
              <a:rPr lang="en-GB"/>
              <a:pPr>
                <a:defRPr/>
              </a:pPr>
              <a:t>24/02/2020</a:t>
            </a:fld>
            <a:endParaRPr lang="en-GB" dirty="0"/>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ED4AF566-D330-4C74-9ADA-F776CC978EDC}" type="slidenum">
              <a:rPr lang="en-GB"/>
              <a:pPr>
                <a:defRPr/>
              </a:pPr>
              <a:t>‹#›</a:t>
            </a:fld>
            <a:endParaRPr lang="en-GB" dirty="0"/>
          </a:p>
        </p:txBody>
      </p:sp>
    </p:spTree>
    <p:extLst>
      <p:ext uri="{BB962C8B-B14F-4D97-AF65-F5344CB8AC3E}">
        <p14:creationId xmlns:p14="http://schemas.microsoft.com/office/powerpoint/2010/main" val="66471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B22631-6FEE-4551-949A-2C94426E9944}" type="datetime1">
              <a:rPr lang="en-GB"/>
              <a:pPr>
                <a:defRPr/>
              </a:pPr>
              <a:t>24/02/2020</a:t>
            </a:fld>
            <a:endParaRPr lang="en-GB" dirty="0"/>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A80F280B-F16B-427F-A6CB-D65CD4EB0FCF}" type="slidenum">
              <a:rPr lang="en-GB"/>
              <a:pPr>
                <a:defRPr/>
              </a:pPr>
              <a:t>‹#›</a:t>
            </a:fld>
            <a:endParaRPr lang="en-GB" dirty="0"/>
          </a:p>
        </p:txBody>
      </p:sp>
    </p:spTree>
    <p:extLst>
      <p:ext uri="{BB962C8B-B14F-4D97-AF65-F5344CB8AC3E}">
        <p14:creationId xmlns:p14="http://schemas.microsoft.com/office/powerpoint/2010/main" val="9326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5" descr="HWL_PowerPoint_Template_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277100" y="5519738"/>
            <a:ext cx="15097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074738" y="812800"/>
            <a:ext cx="72183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1076325" y="1751013"/>
            <a:ext cx="72183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079500" y="6340475"/>
            <a:ext cx="1511300" cy="225425"/>
          </a:xfrm>
          <a:prstGeom prst="rect">
            <a:avLst/>
          </a:prstGeom>
        </p:spPr>
        <p:txBody>
          <a:bodyPr vert="horz" lIns="0" tIns="0" rIns="0" bIns="0" rtlCol="0" anchor="t" anchorCtr="0">
            <a:noAutofit/>
          </a:bodyPr>
          <a:lstStyle>
            <a:lvl1pPr algn="l" fontAlgn="auto">
              <a:spcBef>
                <a:spcPts val="0"/>
              </a:spcBef>
              <a:spcAft>
                <a:spcPts val="0"/>
              </a:spcAft>
              <a:defRPr sz="1200" smtClean="0">
                <a:solidFill>
                  <a:schemeClr val="tx1">
                    <a:tint val="75000"/>
                  </a:schemeClr>
                </a:solidFill>
                <a:latin typeface="Trebuchet MS" pitchFamily="34" charset="0"/>
                <a:cs typeface="+mn-cs"/>
              </a:defRPr>
            </a:lvl1pPr>
          </a:lstStyle>
          <a:p>
            <a:pPr>
              <a:defRPr/>
            </a:pPr>
            <a:fld id="{0E3958AD-C628-4BE6-858D-04E6A092C471}" type="datetime1">
              <a:rPr lang="en-GB"/>
              <a:pPr>
                <a:defRPr/>
              </a:pPr>
              <a:t>24/02/2020</a:t>
            </a:fld>
            <a:endParaRPr lang="en-GB" dirty="0"/>
          </a:p>
        </p:txBody>
      </p:sp>
      <p:sp>
        <p:nvSpPr>
          <p:cNvPr id="5" name="Footer Placeholder 4"/>
          <p:cNvSpPr>
            <a:spLocks noGrp="1"/>
          </p:cNvSpPr>
          <p:nvPr>
            <p:ph type="ftr" sz="quarter" idx="3"/>
          </p:nvPr>
        </p:nvSpPr>
        <p:spPr>
          <a:xfrm>
            <a:off x="3124200" y="6340475"/>
            <a:ext cx="2894013" cy="225425"/>
          </a:xfrm>
          <a:prstGeom prst="rect">
            <a:avLst/>
          </a:prstGeom>
        </p:spPr>
        <p:txBody>
          <a:bodyPr vert="horz" wrap="square" lIns="0" tIns="0" rIns="0" bIns="0" numCol="1" anchor="t" anchorCtr="0" compatLnSpc="1">
            <a:prstTxWarp prst="textNoShape">
              <a:avLst/>
            </a:prstTxWarp>
            <a:noAutofit/>
          </a:bodyPr>
          <a:lstStyle>
            <a:lvl1pPr>
              <a:defRPr sz="1200">
                <a:solidFill>
                  <a:srgbClr val="898989"/>
                </a:solidFill>
                <a:latin typeface="Trebuchet MS" pitchFamily="34" charset="0"/>
              </a:defRPr>
            </a:lvl1pPr>
          </a:lstStyle>
          <a:p>
            <a:endParaRPr lang="en-GB" altLang="en-US"/>
          </a:p>
        </p:txBody>
      </p:sp>
      <p:sp>
        <p:nvSpPr>
          <p:cNvPr id="6" name="Slide Number Placeholder 5"/>
          <p:cNvSpPr>
            <a:spLocks noGrp="1"/>
          </p:cNvSpPr>
          <p:nvPr>
            <p:ph type="sldNum" sz="quarter" idx="4"/>
          </p:nvPr>
        </p:nvSpPr>
        <p:spPr>
          <a:xfrm>
            <a:off x="6548438" y="6332538"/>
            <a:ext cx="1752600" cy="225425"/>
          </a:xfrm>
          <a:prstGeom prst="rect">
            <a:avLst/>
          </a:prstGeom>
        </p:spPr>
        <p:txBody>
          <a:bodyPr vert="horz" lIns="0" tIns="0" rIns="0" bIns="0" rtlCol="0" anchor="t" anchorCtr="0">
            <a:noAutofit/>
          </a:bodyPr>
          <a:lstStyle>
            <a:lvl1pPr algn="r" fontAlgn="auto">
              <a:spcBef>
                <a:spcPts val="0"/>
              </a:spcBef>
              <a:spcAft>
                <a:spcPts val="0"/>
              </a:spcAft>
              <a:defRPr sz="1200" smtClean="0">
                <a:solidFill>
                  <a:schemeClr val="tx1">
                    <a:tint val="75000"/>
                  </a:schemeClr>
                </a:solidFill>
                <a:latin typeface="Trebuchet MS" pitchFamily="34" charset="0"/>
                <a:cs typeface="+mn-cs"/>
              </a:defRPr>
            </a:lvl1pPr>
          </a:lstStyle>
          <a:p>
            <a:pPr>
              <a:defRPr/>
            </a:pPr>
            <a:fld id="{7675DCC5-F95C-4A44-9FAE-154F67008C9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900" b="1" kern="1200">
          <a:solidFill>
            <a:schemeClr val="bg2"/>
          </a:solidFill>
          <a:latin typeface="Trebuchet MS" pitchFamily="34" charset="0"/>
          <a:ea typeface="+mj-ea"/>
          <a:cs typeface="+mj-cs"/>
        </a:defRPr>
      </a:lvl1pPr>
      <a:lvl2pPr algn="l" rtl="0" eaLnBrk="1" fontAlgn="base" hangingPunct="1">
        <a:spcBef>
          <a:spcPct val="0"/>
        </a:spcBef>
        <a:spcAft>
          <a:spcPct val="0"/>
        </a:spcAft>
        <a:defRPr sz="2900" b="1">
          <a:solidFill>
            <a:schemeClr val="bg2"/>
          </a:solidFill>
          <a:latin typeface="Trebuchet MS" pitchFamily="34" charset="0"/>
        </a:defRPr>
      </a:lvl2pPr>
      <a:lvl3pPr algn="l" rtl="0" eaLnBrk="1" fontAlgn="base" hangingPunct="1">
        <a:spcBef>
          <a:spcPct val="0"/>
        </a:spcBef>
        <a:spcAft>
          <a:spcPct val="0"/>
        </a:spcAft>
        <a:defRPr sz="2900" b="1">
          <a:solidFill>
            <a:schemeClr val="bg2"/>
          </a:solidFill>
          <a:latin typeface="Trebuchet MS" pitchFamily="34" charset="0"/>
        </a:defRPr>
      </a:lvl3pPr>
      <a:lvl4pPr algn="l" rtl="0" eaLnBrk="1" fontAlgn="base" hangingPunct="1">
        <a:spcBef>
          <a:spcPct val="0"/>
        </a:spcBef>
        <a:spcAft>
          <a:spcPct val="0"/>
        </a:spcAft>
        <a:defRPr sz="2900" b="1">
          <a:solidFill>
            <a:schemeClr val="bg2"/>
          </a:solidFill>
          <a:latin typeface="Trebuchet MS" pitchFamily="34" charset="0"/>
        </a:defRPr>
      </a:lvl4pPr>
      <a:lvl5pPr algn="l" rtl="0" eaLnBrk="1" fontAlgn="base" hangingPunct="1">
        <a:spcBef>
          <a:spcPct val="0"/>
        </a:spcBef>
        <a:spcAft>
          <a:spcPct val="0"/>
        </a:spcAft>
        <a:defRPr sz="2900" b="1">
          <a:solidFill>
            <a:schemeClr val="bg2"/>
          </a:solidFill>
          <a:latin typeface="Trebuchet MS" pitchFamily="34" charset="0"/>
        </a:defRPr>
      </a:lvl5pPr>
      <a:lvl6pPr marL="457200" algn="l" rtl="0" eaLnBrk="1" fontAlgn="base" hangingPunct="1">
        <a:spcBef>
          <a:spcPct val="0"/>
        </a:spcBef>
        <a:spcAft>
          <a:spcPct val="0"/>
        </a:spcAft>
        <a:defRPr sz="2900" b="1">
          <a:solidFill>
            <a:schemeClr val="bg2"/>
          </a:solidFill>
          <a:latin typeface="Trebuchet MS" pitchFamily="34" charset="0"/>
        </a:defRPr>
      </a:lvl6pPr>
      <a:lvl7pPr marL="914400" algn="l" rtl="0" eaLnBrk="1" fontAlgn="base" hangingPunct="1">
        <a:spcBef>
          <a:spcPct val="0"/>
        </a:spcBef>
        <a:spcAft>
          <a:spcPct val="0"/>
        </a:spcAft>
        <a:defRPr sz="2900" b="1">
          <a:solidFill>
            <a:schemeClr val="bg2"/>
          </a:solidFill>
          <a:latin typeface="Trebuchet MS" pitchFamily="34" charset="0"/>
        </a:defRPr>
      </a:lvl7pPr>
      <a:lvl8pPr marL="1371600" algn="l" rtl="0" eaLnBrk="1" fontAlgn="base" hangingPunct="1">
        <a:spcBef>
          <a:spcPct val="0"/>
        </a:spcBef>
        <a:spcAft>
          <a:spcPct val="0"/>
        </a:spcAft>
        <a:defRPr sz="2900" b="1">
          <a:solidFill>
            <a:schemeClr val="bg2"/>
          </a:solidFill>
          <a:latin typeface="Trebuchet MS" pitchFamily="34" charset="0"/>
        </a:defRPr>
      </a:lvl8pPr>
      <a:lvl9pPr marL="1828800" algn="l" rtl="0" eaLnBrk="1" fontAlgn="base" hangingPunct="1">
        <a:spcBef>
          <a:spcPct val="0"/>
        </a:spcBef>
        <a:spcAft>
          <a:spcPct val="0"/>
        </a:spcAft>
        <a:defRPr sz="2900" b="1">
          <a:solidFill>
            <a:schemeClr val="bg2"/>
          </a:solidFill>
          <a:latin typeface="Trebuchet MS" pitchFamily="34" charset="0"/>
        </a:defRPr>
      </a:lvl9pPr>
    </p:titleStyle>
    <p:bodyStyle>
      <a:lvl1pPr algn="l" rtl="0" eaLnBrk="1" fontAlgn="base" hangingPunct="1">
        <a:spcBef>
          <a:spcPct val="0"/>
        </a:spcBef>
        <a:spcAft>
          <a:spcPct val="0"/>
        </a:spcAft>
        <a:buFont typeface="Arial" charset="0"/>
        <a:defRPr sz="1600" kern="1200">
          <a:solidFill>
            <a:schemeClr val="tx2"/>
          </a:solidFill>
          <a:latin typeface="Trebuchet MS" pitchFamily="34" charset="0"/>
          <a:ea typeface="+mn-ea"/>
          <a:cs typeface="+mn-cs"/>
        </a:defRPr>
      </a:lvl1pPr>
      <a:lvl2pPr marL="157163" indent="-157163"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2pPr>
      <a:lvl3pPr marL="309563" indent="-152400"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3pPr>
      <a:lvl4pPr marL="4619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4pPr>
      <a:lvl5pPr marL="6143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ealthwatch.co.uk/sites/healthwatch.co.uk/files/20130822_a_guide_to_the_legislation_affecting_local_healthwatch_fina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7F26-A68A-4958-A5FD-08003A84B77C}"/>
              </a:ext>
            </a:extLst>
          </p:cNvPr>
          <p:cNvSpPr>
            <a:spLocks noGrp="1"/>
          </p:cNvSpPr>
          <p:nvPr>
            <p:ph type="title"/>
          </p:nvPr>
        </p:nvSpPr>
        <p:spPr>
          <a:xfrm>
            <a:off x="611560" y="560126"/>
            <a:ext cx="7673551" cy="713383"/>
          </a:xfrm>
        </p:spPr>
        <p:txBody>
          <a:bodyPr/>
          <a:lstStyle/>
          <a:p>
            <a:r>
              <a:rPr lang="en-US" dirty="0"/>
              <a:t>Healthwatch Wigan &amp; Leigh - Our Directors</a:t>
            </a:r>
            <a:br>
              <a:rPr lang="en-US" dirty="0"/>
            </a:br>
            <a:br>
              <a:rPr lang="en-US" dirty="0"/>
            </a:br>
            <a:endParaRPr lang="en-GB" dirty="0"/>
          </a:p>
        </p:txBody>
      </p:sp>
      <p:pic>
        <p:nvPicPr>
          <p:cNvPr id="20" name="Picture 19" descr="A person smiling for the camera&#10;&#10;Description generated with high confidence">
            <a:extLst>
              <a:ext uri="{FF2B5EF4-FFF2-40B4-BE49-F238E27FC236}">
                <a16:creationId xmlns:a16="http://schemas.microsoft.com/office/drawing/2014/main" id="{55C876A4-7EF2-4A70-8D8E-F55241C98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3096" y="3109420"/>
            <a:ext cx="1914628" cy="1435971"/>
          </a:xfrm>
          <a:prstGeom prst="rect">
            <a:avLst/>
          </a:prstGeom>
        </p:spPr>
      </p:pic>
      <p:pic>
        <p:nvPicPr>
          <p:cNvPr id="22" name="Picture 21" descr="A person wearing a suit and tie&#10;&#10;Description generated with very high confidence">
            <a:extLst>
              <a:ext uri="{FF2B5EF4-FFF2-40B4-BE49-F238E27FC236}">
                <a16:creationId xmlns:a16="http://schemas.microsoft.com/office/drawing/2014/main" id="{BC4133E4-BCA4-47B9-9BD1-4BD6CE732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26" y="3106598"/>
            <a:ext cx="1918390" cy="1438793"/>
          </a:xfrm>
          <a:prstGeom prst="rect">
            <a:avLst/>
          </a:prstGeom>
        </p:spPr>
      </p:pic>
      <p:pic>
        <p:nvPicPr>
          <p:cNvPr id="28" name="Picture 27" descr="A close up of a person&#10;&#10;Description generated with high confidence">
            <a:extLst>
              <a:ext uri="{FF2B5EF4-FFF2-40B4-BE49-F238E27FC236}">
                <a16:creationId xmlns:a16="http://schemas.microsoft.com/office/drawing/2014/main" id="{59E7BB59-A617-49EC-A243-58182F716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644" y="1202373"/>
            <a:ext cx="1730966" cy="1298225"/>
          </a:xfrm>
          <a:prstGeom prst="rect">
            <a:avLst/>
          </a:prstGeom>
        </p:spPr>
      </p:pic>
      <p:pic>
        <p:nvPicPr>
          <p:cNvPr id="30" name="Picture 29" descr="A close up of a person&#10;&#10;Description generated with high confidence">
            <a:extLst>
              <a:ext uri="{FF2B5EF4-FFF2-40B4-BE49-F238E27FC236}">
                <a16:creationId xmlns:a16="http://schemas.microsoft.com/office/drawing/2014/main" id="{2EF83A32-4E41-4362-AB28-E7E78AD6EE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2909" y="1202372"/>
            <a:ext cx="1730966" cy="1298225"/>
          </a:xfrm>
          <a:prstGeom prst="rect">
            <a:avLst/>
          </a:prstGeom>
        </p:spPr>
      </p:pic>
      <p:pic>
        <p:nvPicPr>
          <p:cNvPr id="32" name="Picture 31" descr="A close up of a womans face&#10;&#10;Description generated with high confidence">
            <a:extLst>
              <a:ext uri="{FF2B5EF4-FFF2-40B4-BE49-F238E27FC236}">
                <a16:creationId xmlns:a16="http://schemas.microsoft.com/office/drawing/2014/main" id="{AF256CEE-AE22-4E68-B9BD-0364D87ACB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7412" y="3109420"/>
            <a:ext cx="1914628" cy="1435971"/>
          </a:xfrm>
          <a:prstGeom prst="rect">
            <a:avLst/>
          </a:prstGeom>
        </p:spPr>
      </p:pic>
      <p:sp>
        <p:nvSpPr>
          <p:cNvPr id="4" name="TextBox 3">
            <a:extLst>
              <a:ext uri="{FF2B5EF4-FFF2-40B4-BE49-F238E27FC236}">
                <a16:creationId xmlns:a16="http://schemas.microsoft.com/office/drawing/2014/main" id="{345A3EDF-643F-4AB8-9C78-7DB4634F8834}"/>
              </a:ext>
            </a:extLst>
          </p:cNvPr>
          <p:cNvSpPr txBox="1"/>
          <p:nvPr/>
        </p:nvSpPr>
        <p:spPr>
          <a:xfrm>
            <a:off x="1661185" y="2579178"/>
            <a:ext cx="2134414" cy="307777"/>
          </a:xfrm>
          <a:prstGeom prst="rect">
            <a:avLst/>
          </a:prstGeom>
          <a:noFill/>
        </p:spPr>
        <p:txBody>
          <a:bodyPr wrap="square" rtlCol="0">
            <a:spAutoFit/>
          </a:bodyPr>
          <a:lstStyle/>
          <a:p>
            <a:r>
              <a:rPr lang="en-US" sz="1400" b="1" dirty="0"/>
              <a:t>Chair : Mick </a:t>
            </a:r>
            <a:r>
              <a:rPr lang="en-US" sz="1400" b="1" dirty="0" err="1"/>
              <a:t>Hodlin</a:t>
            </a:r>
            <a:endParaRPr lang="en-GB" sz="1400" b="1" dirty="0"/>
          </a:p>
        </p:txBody>
      </p:sp>
      <p:sp>
        <p:nvSpPr>
          <p:cNvPr id="5" name="TextBox 4">
            <a:extLst>
              <a:ext uri="{FF2B5EF4-FFF2-40B4-BE49-F238E27FC236}">
                <a16:creationId xmlns:a16="http://schemas.microsoft.com/office/drawing/2014/main" id="{036FB35D-3BCA-4258-9B37-CA98B252FE40}"/>
              </a:ext>
            </a:extLst>
          </p:cNvPr>
          <p:cNvSpPr txBox="1"/>
          <p:nvPr/>
        </p:nvSpPr>
        <p:spPr>
          <a:xfrm>
            <a:off x="4354446" y="2551211"/>
            <a:ext cx="2520280" cy="307777"/>
          </a:xfrm>
          <a:prstGeom prst="rect">
            <a:avLst/>
          </a:prstGeom>
          <a:noFill/>
        </p:spPr>
        <p:txBody>
          <a:bodyPr wrap="square" rtlCol="0">
            <a:spAutoFit/>
          </a:bodyPr>
          <a:lstStyle/>
          <a:p>
            <a:r>
              <a:rPr lang="en-US" sz="1400" b="1" dirty="0"/>
              <a:t>Vice-Chair : Lynne </a:t>
            </a:r>
            <a:r>
              <a:rPr lang="en-US" sz="1400" b="1" dirty="0" err="1"/>
              <a:t>Hamnett</a:t>
            </a:r>
            <a:endParaRPr lang="en-GB" sz="1400" b="1" dirty="0"/>
          </a:p>
        </p:txBody>
      </p:sp>
      <p:sp>
        <p:nvSpPr>
          <p:cNvPr id="14" name="TextBox 13">
            <a:extLst>
              <a:ext uri="{FF2B5EF4-FFF2-40B4-BE49-F238E27FC236}">
                <a16:creationId xmlns:a16="http://schemas.microsoft.com/office/drawing/2014/main" id="{18747843-432A-4451-BFED-9B8E7B4BD20F}"/>
              </a:ext>
            </a:extLst>
          </p:cNvPr>
          <p:cNvSpPr txBox="1"/>
          <p:nvPr/>
        </p:nvSpPr>
        <p:spPr>
          <a:xfrm>
            <a:off x="746785" y="4543514"/>
            <a:ext cx="2232248" cy="307777"/>
          </a:xfrm>
          <a:prstGeom prst="rect">
            <a:avLst/>
          </a:prstGeom>
          <a:noFill/>
        </p:spPr>
        <p:txBody>
          <a:bodyPr wrap="square" rtlCol="0">
            <a:spAutoFit/>
          </a:bodyPr>
          <a:lstStyle/>
          <a:p>
            <a:r>
              <a:rPr lang="en-US" sz="1400" dirty="0"/>
              <a:t>David Porter</a:t>
            </a:r>
            <a:endParaRPr lang="en-GB" sz="1400" dirty="0"/>
          </a:p>
        </p:txBody>
      </p:sp>
      <p:sp>
        <p:nvSpPr>
          <p:cNvPr id="16" name="TextBox 15">
            <a:extLst>
              <a:ext uri="{FF2B5EF4-FFF2-40B4-BE49-F238E27FC236}">
                <a16:creationId xmlns:a16="http://schemas.microsoft.com/office/drawing/2014/main" id="{2009C938-36C0-4C63-A3B9-6A27717E9E5C}"/>
              </a:ext>
            </a:extLst>
          </p:cNvPr>
          <p:cNvSpPr txBox="1"/>
          <p:nvPr/>
        </p:nvSpPr>
        <p:spPr>
          <a:xfrm>
            <a:off x="3455876" y="4552719"/>
            <a:ext cx="2232248" cy="307777"/>
          </a:xfrm>
          <a:prstGeom prst="rect">
            <a:avLst/>
          </a:prstGeom>
          <a:noFill/>
        </p:spPr>
        <p:txBody>
          <a:bodyPr wrap="square" rtlCol="0">
            <a:spAutoFit/>
          </a:bodyPr>
          <a:lstStyle/>
          <a:p>
            <a:r>
              <a:rPr lang="en-US" sz="1400" dirty="0"/>
              <a:t>Dave Baxter</a:t>
            </a:r>
            <a:endParaRPr lang="en-GB" sz="1400" dirty="0"/>
          </a:p>
        </p:txBody>
      </p:sp>
      <p:sp>
        <p:nvSpPr>
          <p:cNvPr id="17" name="TextBox 16">
            <a:extLst>
              <a:ext uri="{FF2B5EF4-FFF2-40B4-BE49-F238E27FC236}">
                <a16:creationId xmlns:a16="http://schemas.microsoft.com/office/drawing/2014/main" id="{2D042D88-70F6-47E1-9742-7DA919D99FEF}"/>
              </a:ext>
            </a:extLst>
          </p:cNvPr>
          <p:cNvSpPr txBox="1"/>
          <p:nvPr/>
        </p:nvSpPr>
        <p:spPr>
          <a:xfrm>
            <a:off x="5871023" y="4552719"/>
            <a:ext cx="2232248" cy="307777"/>
          </a:xfrm>
          <a:prstGeom prst="rect">
            <a:avLst/>
          </a:prstGeom>
          <a:noFill/>
        </p:spPr>
        <p:txBody>
          <a:bodyPr wrap="square" rtlCol="0">
            <a:spAutoFit/>
          </a:bodyPr>
          <a:lstStyle/>
          <a:p>
            <a:r>
              <a:rPr lang="en-US" sz="1400" dirty="0"/>
              <a:t>Wendy Boyers</a:t>
            </a:r>
            <a:endParaRPr lang="en-GB" sz="1400" dirty="0"/>
          </a:p>
        </p:txBody>
      </p:sp>
      <p:sp>
        <p:nvSpPr>
          <p:cNvPr id="18" name="TextBox 17">
            <a:extLst>
              <a:ext uri="{FF2B5EF4-FFF2-40B4-BE49-F238E27FC236}">
                <a16:creationId xmlns:a16="http://schemas.microsoft.com/office/drawing/2014/main" id="{0606F536-3028-4E1D-AF7B-A05466D4E62C}"/>
              </a:ext>
            </a:extLst>
          </p:cNvPr>
          <p:cNvSpPr txBox="1"/>
          <p:nvPr/>
        </p:nvSpPr>
        <p:spPr>
          <a:xfrm>
            <a:off x="1051347" y="6525344"/>
            <a:ext cx="2232248" cy="307777"/>
          </a:xfrm>
          <a:prstGeom prst="rect">
            <a:avLst/>
          </a:prstGeom>
          <a:noFill/>
        </p:spPr>
        <p:txBody>
          <a:bodyPr wrap="square" rtlCol="0">
            <a:spAutoFit/>
          </a:bodyPr>
          <a:lstStyle/>
          <a:p>
            <a:r>
              <a:rPr lang="en-US" sz="1400" dirty="0"/>
              <a:t>William Greenwood OBE</a:t>
            </a:r>
            <a:endParaRPr lang="en-GB" sz="1400" dirty="0"/>
          </a:p>
        </p:txBody>
      </p:sp>
      <p:sp>
        <p:nvSpPr>
          <p:cNvPr id="19" name="TextBox 18">
            <a:extLst>
              <a:ext uri="{FF2B5EF4-FFF2-40B4-BE49-F238E27FC236}">
                <a16:creationId xmlns:a16="http://schemas.microsoft.com/office/drawing/2014/main" id="{DB5292E0-1115-47FB-B5F0-8AF340B9A519}"/>
              </a:ext>
            </a:extLst>
          </p:cNvPr>
          <p:cNvSpPr txBox="1"/>
          <p:nvPr/>
        </p:nvSpPr>
        <p:spPr>
          <a:xfrm>
            <a:off x="3520373" y="6505599"/>
            <a:ext cx="2232248" cy="307777"/>
          </a:xfrm>
          <a:prstGeom prst="rect">
            <a:avLst/>
          </a:prstGeom>
          <a:noFill/>
        </p:spPr>
        <p:txBody>
          <a:bodyPr wrap="square" rtlCol="0">
            <a:spAutoFit/>
          </a:bodyPr>
          <a:lstStyle/>
          <a:p>
            <a:r>
              <a:rPr lang="en-US" sz="1400" dirty="0"/>
              <a:t>Thelma Scott</a:t>
            </a:r>
            <a:endParaRPr lang="en-GB" sz="1400" dirty="0"/>
          </a:p>
        </p:txBody>
      </p:sp>
      <p:pic>
        <p:nvPicPr>
          <p:cNvPr id="7" name="Picture 6" descr="A person wearing glasses&#10;&#10;Description automatically generated">
            <a:extLst>
              <a:ext uri="{FF2B5EF4-FFF2-40B4-BE49-F238E27FC236}">
                <a16:creationId xmlns:a16="http://schemas.microsoft.com/office/drawing/2014/main" id="{C9C6F689-BA56-4BD6-939D-DB62FFB43D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6121" y="4905723"/>
            <a:ext cx="1191663" cy="1588883"/>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FF78DCCF-9EC8-4104-B633-D66D09E978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9266" y="4946068"/>
            <a:ext cx="1698471" cy="1548538"/>
          </a:xfrm>
          <a:prstGeom prst="rect">
            <a:avLst/>
          </a:prstGeom>
        </p:spPr>
      </p:pic>
    </p:spTree>
    <p:extLst>
      <p:ext uri="{BB962C8B-B14F-4D97-AF65-F5344CB8AC3E}">
        <p14:creationId xmlns:p14="http://schemas.microsoft.com/office/powerpoint/2010/main" val="64056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1" descr="/tmp/-LTSoZkgx55UhsntTu94-HiRes.jpg"/>
          <p:cNvPicPr>
            <a:picLocks noChangeAspect="1"/>
          </p:cNvPicPr>
          <p:nvPr/>
        </p:nvPicPr>
        <p:blipFill rotWithShape="1">
          <a:blip r:embed="rId3"/>
          <a:srcRect t="28867" r="2750"/>
          <a:stretch/>
        </p:blipFill>
        <p:spPr>
          <a:xfrm>
            <a:off x="0" y="1484784"/>
            <a:ext cx="8892480" cy="3658716"/>
          </a:xfrm>
          <a:prstGeom prst="rect">
            <a:avLst/>
          </a:prstGeom>
        </p:spPr>
      </p:pic>
      <p:sp>
        <p:nvSpPr>
          <p:cNvPr id="3" name="TextBox 2">
            <a:extLst>
              <a:ext uri="{FF2B5EF4-FFF2-40B4-BE49-F238E27FC236}">
                <a16:creationId xmlns:a16="http://schemas.microsoft.com/office/drawing/2014/main" id="{CA3F5BFF-CC99-46DA-BCF1-FAAE5BAD134E}"/>
              </a:ext>
            </a:extLst>
          </p:cNvPr>
          <p:cNvSpPr txBox="1"/>
          <p:nvPr/>
        </p:nvSpPr>
        <p:spPr>
          <a:xfrm>
            <a:off x="-612576" y="548680"/>
            <a:ext cx="7848872" cy="538609"/>
          </a:xfrm>
          <a:prstGeom prst="rect">
            <a:avLst/>
          </a:prstGeom>
          <a:noFill/>
        </p:spPr>
        <p:txBody>
          <a:bodyPr wrap="square" rtlCol="0">
            <a:spAutoFit/>
          </a:bodyPr>
          <a:lstStyle/>
          <a:p>
            <a:r>
              <a:rPr lang="en-US" sz="2900" b="1" dirty="0">
                <a:solidFill>
                  <a:schemeClr val="bg2"/>
                </a:solidFill>
                <a:latin typeface="Trebuchet MS" pitchFamily="34" charset="0"/>
                <a:ea typeface="+mj-ea"/>
                <a:cs typeface="+mj-cs"/>
              </a:rPr>
              <a:t>How we understand local needs</a:t>
            </a:r>
            <a:endParaRPr lang="en-GB" sz="2900" b="1" dirty="0">
              <a:solidFill>
                <a:schemeClr val="bg2"/>
              </a:solidFill>
              <a:latin typeface="Trebuchet MS" pitchFamily="34" charset="0"/>
              <a:ea typeface="+mj-ea"/>
              <a:cs typeface="+mj-cs"/>
            </a:endParaRPr>
          </a:p>
        </p:txBody>
      </p:sp>
    </p:spTree>
    <p:extLst>
      <p:ext uri="{BB962C8B-B14F-4D97-AF65-F5344CB8AC3E}">
        <p14:creationId xmlns:p14="http://schemas.microsoft.com/office/powerpoint/2010/main" val="352513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1" descr="/tmp/-LTbSofLelyhqq6ZhLOY-HiRes.jpg"/>
          <p:cNvPicPr>
            <a:picLocks noChangeAspect="1"/>
          </p:cNvPicPr>
          <p:nvPr/>
        </p:nvPicPr>
        <p:blipFill rotWithShape="1">
          <a:blip r:embed="rId3"/>
          <a:srcRect t="19067"/>
          <a:stretch/>
        </p:blipFill>
        <p:spPr>
          <a:xfrm>
            <a:off x="0" y="980728"/>
            <a:ext cx="9144000" cy="4896544"/>
          </a:xfrm>
          <a:prstGeom prst="rect">
            <a:avLst/>
          </a:prstGeom>
        </p:spPr>
      </p:pic>
      <p:sp>
        <p:nvSpPr>
          <p:cNvPr id="3" name="TextBox 2">
            <a:extLst>
              <a:ext uri="{FF2B5EF4-FFF2-40B4-BE49-F238E27FC236}">
                <a16:creationId xmlns:a16="http://schemas.microsoft.com/office/drawing/2014/main" id="{A506EB85-22E5-421D-8817-EB755DDC88F2}"/>
              </a:ext>
            </a:extLst>
          </p:cNvPr>
          <p:cNvSpPr txBox="1"/>
          <p:nvPr/>
        </p:nvSpPr>
        <p:spPr>
          <a:xfrm>
            <a:off x="143508" y="260648"/>
            <a:ext cx="8856984" cy="984885"/>
          </a:xfrm>
          <a:prstGeom prst="rect">
            <a:avLst/>
          </a:prstGeom>
          <a:noFill/>
        </p:spPr>
        <p:txBody>
          <a:bodyPr wrap="square" rtlCol="0">
            <a:spAutoFit/>
          </a:bodyPr>
          <a:lstStyle/>
          <a:p>
            <a:r>
              <a:rPr lang="en-US" sz="2900" b="1" dirty="0">
                <a:solidFill>
                  <a:schemeClr val="bg2"/>
                </a:solidFill>
                <a:latin typeface="Trebuchet MS" pitchFamily="34" charset="0"/>
                <a:ea typeface="+mj-ea"/>
                <a:cs typeface="+mj-cs"/>
              </a:rPr>
              <a:t>How we use information to understand local needs</a:t>
            </a:r>
            <a:endParaRPr lang="en-GB" sz="2900" b="1" dirty="0">
              <a:solidFill>
                <a:schemeClr val="bg2"/>
              </a:solidFill>
              <a:latin typeface="Trebuchet MS" pitchFamily="34" charset="0"/>
              <a:ea typeface="+mj-ea"/>
              <a:cs typeface="+mj-cs"/>
            </a:endParaRPr>
          </a:p>
        </p:txBody>
      </p:sp>
    </p:spTree>
    <p:extLst>
      <p:ext uri="{BB962C8B-B14F-4D97-AF65-F5344CB8AC3E}">
        <p14:creationId xmlns:p14="http://schemas.microsoft.com/office/powerpoint/2010/main" val="428200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C4B-12CE-4735-AA87-2F9034D97535}"/>
              </a:ext>
            </a:extLst>
          </p:cNvPr>
          <p:cNvSpPr>
            <a:spLocks noGrp="1"/>
          </p:cNvSpPr>
          <p:nvPr>
            <p:ph type="title"/>
          </p:nvPr>
        </p:nvSpPr>
        <p:spPr>
          <a:xfrm>
            <a:off x="963000" y="644657"/>
            <a:ext cx="7218000" cy="504000"/>
          </a:xfrm>
        </p:spPr>
        <p:txBody>
          <a:bodyPr/>
          <a:lstStyle/>
          <a:p>
            <a:r>
              <a:rPr lang="en-US" dirty="0"/>
              <a:t>Our ask……</a:t>
            </a:r>
            <a:endParaRPr lang="en-GB" dirty="0"/>
          </a:p>
        </p:txBody>
      </p:sp>
      <p:sp>
        <p:nvSpPr>
          <p:cNvPr id="3" name="Content Placeholder 2">
            <a:extLst>
              <a:ext uri="{FF2B5EF4-FFF2-40B4-BE49-F238E27FC236}">
                <a16:creationId xmlns:a16="http://schemas.microsoft.com/office/drawing/2014/main" id="{6BA00970-BEBC-4AE9-B61C-D0190D335B1F}"/>
              </a:ext>
            </a:extLst>
          </p:cNvPr>
          <p:cNvSpPr>
            <a:spLocks noGrp="1"/>
          </p:cNvSpPr>
          <p:nvPr>
            <p:ph idx="1"/>
          </p:nvPr>
        </p:nvSpPr>
        <p:spPr>
          <a:xfrm>
            <a:off x="1062568" y="1347366"/>
            <a:ext cx="7218363" cy="4385889"/>
          </a:xfrm>
        </p:spPr>
        <p:txBody>
          <a:bodyPr/>
          <a:lstStyle/>
          <a:p>
            <a:pPr marL="342900" indent="-342900">
              <a:buFont typeface="Arial" panose="020B0604020202020204" pitchFamily="34" charset="0"/>
              <a:buChar char="•"/>
            </a:pPr>
            <a:r>
              <a:rPr lang="en-US" sz="2000" dirty="0"/>
              <a:t>Be aware of our role;</a:t>
            </a:r>
          </a:p>
          <a:p>
            <a:endParaRPr lang="en-US" sz="2000" dirty="0"/>
          </a:p>
          <a:p>
            <a:pPr marL="342900" indent="-342900">
              <a:buFont typeface="Arial" panose="020B0604020202020204" pitchFamily="34" charset="0"/>
              <a:buChar char="•"/>
            </a:pPr>
            <a:r>
              <a:rPr lang="en-US" sz="2000" dirty="0"/>
              <a:t>Signpost people to us that need information, advice, support  or handholding with NHS complaints;</a:t>
            </a:r>
          </a:p>
          <a:p>
            <a:endParaRPr lang="en-US" sz="2000" dirty="0"/>
          </a:p>
          <a:p>
            <a:pPr marL="342900" indent="-342900">
              <a:buFont typeface="Arial" panose="020B0604020202020204" pitchFamily="34" charset="0"/>
              <a:buChar char="•"/>
            </a:pPr>
            <a:r>
              <a:rPr lang="en-US" sz="2000" dirty="0"/>
              <a:t>Invite us to your events;</a:t>
            </a:r>
          </a:p>
          <a:p>
            <a:endParaRPr lang="en-US" sz="2000" dirty="0"/>
          </a:p>
          <a:p>
            <a:pPr marL="342900" indent="-342900">
              <a:buFont typeface="Arial" panose="020B0604020202020204" pitchFamily="34" charset="0"/>
              <a:buChar char="•"/>
            </a:pPr>
            <a:r>
              <a:rPr lang="en-US" sz="2000" dirty="0"/>
              <a:t>Become a Healthwatch Champion – volunteer with us;</a:t>
            </a:r>
          </a:p>
          <a:p>
            <a:pPr marL="285750" indent="-285750">
              <a:buFontTx/>
              <a:buChar char="-"/>
            </a:pPr>
            <a:endParaRPr lang="en-US" sz="2000" dirty="0"/>
          </a:p>
          <a:p>
            <a:pPr marL="342900" indent="-342900">
              <a:buFont typeface="Arial" panose="020B0604020202020204" pitchFamily="34" charset="0"/>
              <a:buChar char="•"/>
            </a:pPr>
            <a:r>
              <a:rPr lang="en-US" sz="2000" dirty="0"/>
              <a:t>Follow us – Facebook, Twitter, Eventbrite </a:t>
            </a:r>
            <a:r>
              <a:rPr lang="en-US" sz="2000" dirty="0" err="1"/>
              <a:t>etc</a:t>
            </a:r>
            <a:r>
              <a:rPr lang="en-US" sz="2000" dirty="0"/>
              <a:t>…</a:t>
            </a:r>
          </a:p>
          <a:p>
            <a:pPr marL="285750" indent="-285750">
              <a:buFontTx/>
              <a:buChar char="-"/>
            </a:pPr>
            <a:endParaRPr lang="en-US" sz="2400" dirty="0"/>
          </a:p>
          <a:p>
            <a:pPr marL="285750" indent="-285750">
              <a:buFontTx/>
              <a:buChar char="-"/>
            </a:pPr>
            <a:endParaRPr lang="en-US" sz="2400" dirty="0"/>
          </a:p>
          <a:p>
            <a:pPr marL="285750" indent="-285750">
              <a:buFontTx/>
              <a:buChar char="-"/>
            </a:pPr>
            <a:endParaRPr lang="en-US" dirty="0"/>
          </a:p>
          <a:p>
            <a:pPr marL="285750" indent="-285750">
              <a:buFontTx/>
              <a:buChar char="-"/>
            </a:pPr>
            <a:endParaRPr lang="en-GB" dirty="0"/>
          </a:p>
        </p:txBody>
      </p:sp>
      <p:cxnSp>
        <p:nvCxnSpPr>
          <p:cNvPr id="5" name="Straight Connector 4">
            <a:extLst>
              <a:ext uri="{FF2B5EF4-FFF2-40B4-BE49-F238E27FC236}">
                <a16:creationId xmlns:a16="http://schemas.microsoft.com/office/drawing/2014/main" id="{CA9E40D4-B1B2-46CC-BB8A-5B87A77D7A0F}"/>
              </a:ext>
            </a:extLst>
          </p:cNvPr>
          <p:cNvCxnSpPr/>
          <p:nvPr/>
        </p:nvCxnSpPr>
        <p:spPr>
          <a:xfrm>
            <a:off x="683568" y="1700808"/>
            <a:ext cx="0" cy="403244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46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5C5FD3-8351-483B-8BCC-9923690B8EE7}"/>
              </a:ext>
            </a:extLst>
          </p:cNvPr>
          <p:cNvSpPr>
            <a:spLocks noGrp="1"/>
          </p:cNvSpPr>
          <p:nvPr>
            <p:ph type="subTitle" idx="1"/>
          </p:nvPr>
        </p:nvSpPr>
        <p:spPr>
          <a:xfrm>
            <a:off x="723095" y="493237"/>
            <a:ext cx="9144000" cy="329538"/>
          </a:xfrm>
        </p:spPr>
        <p:txBody>
          <a:bodyPr/>
          <a:lstStyle/>
          <a:p>
            <a:r>
              <a:rPr lang="en-US" sz="2900" b="1" dirty="0">
                <a:solidFill>
                  <a:srgbClr val="E73E97"/>
                </a:solidFill>
                <a:latin typeface="Trebuchet MS" panose="020B0603020202020204" pitchFamily="34" charset="0"/>
              </a:rPr>
              <a:t>Volunteering opportunities</a:t>
            </a:r>
            <a:endParaRPr lang="en-GB" sz="2900" b="1" dirty="0">
              <a:solidFill>
                <a:srgbClr val="E73E97"/>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7F558C13-B391-4404-95D5-57F3D69469BA}"/>
              </a:ext>
            </a:extLst>
          </p:cNvPr>
          <p:cNvGraphicFramePr>
            <a:graphicFrameLocks noGrp="1"/>
          </p:cNvGraphicFramePr>
          <p:nvPr/>
        </p:nvGraphicFramePr>
        <p:xfrm>
          <a:off x="4631266" y="1932002"/>
          <a:ext cx="4343402" cy="3377640"/>
        </p:xfrm>
        <a:graphic>
          <a:graphicData uri="http://schemas.openxmlformats.org/drawingml/2006/table">
            <a:tbl>
              <a:tblPr firstRow="1" firstCol="1" bandRow="1">
                <a:tableStyleId>{16D9F66E-5EB9-4882-86FB-DCBF35E3C3E4}</a:tableStyleId>
              </a:tblPr>
              <a:tblGrid>
                <a:gridCol w="767606">
                  <a:extLst>
                    <a:ext uri="{9D8B030D-6E8A-4147-A177-3AD203B41FA5}">
                      <a16:colId xmlns:a16="http://schemas.microsoft.com/office/drawing/2014/main" val="3565283600"/>
                    </a:ext>
                  </a:extLst>
                </a:gridCol>
                <a:gridCol w="790841">
                  <a:extLst>
                    <a:ext uri="{9D8B030D-6E8A-4147-A177-3AD203B41FA5}">
                      <a16:colId xmlns:a16="http://schemas.microsoft.com/office/drawing/2014/main" val="2920731576"/>
                    </a:ext>
                  </a:extLst>
                </a:gridCol>
                <a:gridCol w="1402021">
                  <a:extLst>
                    <a:ext uri="{9D8B030D-6E8A-4147-A177-3AD203B41FA5}">
                      <a16:colId xmlns:a16="http://schemas.microsoft.com/office/drawing/2014/main" val="3609516599"/>
                    </a:ext>
                  </a:extLst>
                </a:gridCol>
                <a:gridCol w="1382934">
                  <a:extLst>
                    <a:ext uri="{9D8B030D-6E8A-4147-A177-3AD203B41FA5}">
                      <a16:colId xmlns:a16="http://schemas.microsoft.com/office/drawing/2014/main" val="3237488815"/>
                    </a:ext>
                  </a:extLst>
                </a:gridCol>
              </a:tblGrid>
              <a:tr h="346355">
                <a:tc>
                  <a:txBody>
                    <a:bodyPr/>
                    <a:lstStyle/>
                    <a:p>
                      <a:pPr algn="ctr">
                        <a:lnSpc>
                          <a:spcPct val="107000"/>
                        </a:lnSpc>
                        <a:spcAft>
                          <a:spcPts val="0"/>
                        </a:spcAft>
                      </a:pPr>
                      <a:r>
                        <a:rPr lang="en-GB" sz="800" u="sng" dirty="0">
                          <a:effectLst/>
                          <a:latin typeface="Trebuchet MS" panose="020B0603020202020204" pitchFamily="34" charset="0"/>
                        </a:rPr>
                        <a:t>Date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800" u="sng">
                          <a:effectLst/>
                          <a:latin typeface="Trebuchet MS" panose="020B0603020202020204" pitchFamily="34" charset="0"/>
                        </a:rPr>
                        <a:t>Time </a:t>
                      </a:r>
                      <a:endParaRPr lang="en-GB" sz="80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800" u="sng">
                          <a:effectLst/>
                          <a:latin typeface="Trebuchet MS" panose="020B0603020202020204" pitchFamily="34" charset="0"/>
                        </a:rPr>
                        <a:t>Organisation</a:t>
                      </a:r>
                      <a:endParaRPr lang="en-GB" sz="80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800" u="sng" dirty="0">
                          <a:effectLst/>
                          <a:latin typeface="Trebuchet MS" panose="020B0603020202020204" pitchFamily="34" charset="0"/>
                        </a:rPr>
                        <a:t>Location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03067841"/>
                  </a:ext>
                </a:extLst>
              </a:tr>
              <a:tr h="853402">
                <a:tc>
                  <a:txBody>
                    <a:bodyPr/>
                    <a:lstStyle/>
                    <a:p>
                      <a:pPr algn="ctr">
                        <a:lnSpc>
                          <a:spcPct val="107000"/>
                        </a:lnSpc>
                        <a:spcAft>
                          <a:spcPts val="0"/>
                        </a:spcAft>
                      </a:pPr>
                      <a:r>
                        <a:rPr lang="en-US" sz="800" dirty="0">
                          <a:effectLst/>
                          <a:latin typeface="Trebuchet MS" panose="020B0603020202020204" pitchFamily="34" charset="0"/>
                        </a:rPr>
                        <a:t>2</a:t>
                      </a:r>
                      <a:r>
                        <a:rPr lang="en-GB" sz="800" dirty="0">
                          <a:effectLst/>
                          <a:latin typeface="Trebuchet MS" panose="020B0603020202020204" pitchFamily="34" charset="0"/>
                        </a:rPr>
                        <a:t>7/02/2019</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800" dirty="0">
                          <a:effectLst/>
                          <a:latin typeface="Trebuchet MS" panose="020B0603020202020204" pitchFamily="34" charset="0"/>
                        </a:rPr>
                        <a:t>9:00am – 11:30am</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a:effectLst/>
                          <a:latin typeface="Trebuchet MS" panose="020B0603020202020204" pitchFamily="34" charset="0"/>
                        </a:rPr>
                        <a:t>Winstanley Medical Practice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800" dirty="0">
                          <a:effectLst/>
                          <a:latin typeface="Trebuchet MS" panose="020B0603020202020204" pitchFamily="34" charset="0"/>
                        </a:rPr>
                        <a:t>Winstanley Medical Practice, Holmes House Avenue, Winstanley, Wigan WN3 6JN</a:t>
                      </a:r>
                    </a:p>
                    <a:p>
                      <a:pPr algn="l">
                        <a:lnSpc>
                          <a:spcPct val="107000"/>
                        </a:lnSpc>
                        <a:spcAft>
                          <a:spcPts val="0"/>
                        </a:spcAft>
                      </a:pP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24136079"/>
                  </a:ext>
                </a:extLst>
              </a:tr>
              <a:tr h="487410">
                <a:tc>
                  <a:txBody>
                    <a:bodyPr/>
                    <a:lstStyle/>
                    <a:p>
                      <a:pPr algn="ctr">
                        <a:lnSpc>
                          <a:spcPct val="107000"/>
                        </a:lnSpc>
                        <a:spcAft>
                          <a:spcPts val="0"/>
                        </a:spcAft>
                      </a:pPr>
                      <a:r>
                        <a:rPr lang="en-US" sz="800" dirty="0">
                          <a:effectLst/>
                          <a:latin typeface="Trebuchet MS" panose="020B0603020202020204" pitchFamily="34" charset="0"/>
                        </a:rPr>
                        <a:t>0</a:t>
                      </a:r>
                      <a:r>
                        <a:rPr lang="en-GB" sz="800" dirty="0">
                          <a:effectLst/>
                          <a:latin typeface="Trebuchet MS" panose="020B0603020202020204" pitchFamily="34" charset="0"/>
                        </a:rPr>
                        <a:t>6/03/2020</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a:effectLst/>
                          <a:latin typeface="Trebuchet MS" panose="020B0603020202020204" pitchFamily="34" charset="0"/>
                        </a:rPr>
                        <a:t>12:30pm – 3:00pm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a:effectLst/>
                          <a:latin typeface="Trebuchet MS" panose="020B0603020202020204" pitchFamily="34" charset="0"/>
                        </a:rPr>
                        <a:t>Masjid Tooba Mosque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pPr>
                      <a:r>
                        <a:rPr lang="en-GB" sz="800" b="1" i="0" kern="1200" dirty="0">
                          <a:solidFill>
                            <a:schemeClr val="dk1"/>
                          </a:solidFill>
                          <a:effectLst/>
                          <a:latin typeface="Trebuchet MS" panose="020B0603020202020204" pitchFamily="34" charset="0"/>
                          <a:ea typeface="+mn-ea"/>
                          <a:cs typeface="+mn-cs"/>
                        </a:rPr>
                        <a:t> </a:t>
                      </a:r>
                      <a:r>
                        <a:rPr lang="en-GB" sz="800" b="0" i="0" kern="1200" dirty="0">
                          <a:solidFill>
                            <a:schemeClr val="dk1"/>
                          </a:solidFill>
                          <a:effectLst/>
                          <a:latin typeface="Trebuchet MS" panose="020B0603020202020204" pitchFamily="34" charset="0"/>
                          <a:ea typeface="+mn-ea"/>
                          <a:cs typeface="+mn-cs"/>
                        </a:rPr>
                        <a:t>Clifton St, Worsley </a:t>
                      </a:r>
                      <a:r>
                        <a:rPr lang="en-GB" sz="800" b="0" i="0" kern="1200" dirty="0" err="1">
                          <a:solidFill>
                            <a:schemeClr val="dk1"/>
                          </a:solidFill>
                          <a:effectLst/>
                          <a:latin typeface="Trebuchet MS" panose="020B0603020202020204" pitchFamily="34" charset="0"/>
                          <a:ea typeface="+mn-ea"/>
                          <a:cs typeface="+mn-cs"/>
                        </a:rPr>
                        <a:t>Mesnes</a:t>
                      </a:r>
                      <a:r>
                        <a:rPr lang="en-GB" sz="800" b="0" i="0" kern="1200" dirty="0">
                          <a:solidFill>
                            <a:schemeClr val="dk1"/>
                          </a:solidFill>
                          <a:effectLst/>
                          <a:latin typeface="Trebuchet MS" panose="020B0603020202020204" pitchFamily="34" charset="0"/>
                          <a:ea typeface="+mn-ea"/>
                          <a:cs typeface="+mn-cs"/>
                        </a:rPr>
                        <a:t>, Wigan WN3 5HN</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615659"/>
                  </a:ext>
                </a:extLst>
              </a:tr>
              <a:tr h="511880">
                <a:tc>
                  <a:txBody>
                    <a:bodyPr/>
                    <a:lstStyle/>
                    <a:p>
                      <a:pPr algn="ctr">
                        <a:lnSpc>
                          <a:spcPct val="107000"/>
                        </a:lnSpc>
                        <a:spcAft>
                          <a:spcPts val="0"/>
                        </a:spcAft>
                      </a:pPr>
                      <a:r>
                        <a:rPr lang="en-US" sz="800" dirty="0">
                          <a:effectLst/>
                          <a:latin typeface="Trebuchet MS" panose="020B0603020202020204" pitchFamily="34" charset="0"/>
                        </a:rPr>
                        <a:t>09/03/2020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a:effectLst/>
                          <a:latin typeface="Trebuchet MS" panose="020B0603020202020204" pitchFamily="34" charset="0"/>
                        </a:rPr>
                        <a:t>10:00am – 12:00 noon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err="1">
                          <a:effectLst/>
                          <a:latin typeface="Trebuchet MS" panose="020B0603020202020204" pitchFamily="34" charset="0"/>
                        </a:rPr>
                        <a:t>Greenslate</a:t>
                      </a:r>
                      <a:r>
                        <a:rPr lang="en-US" sz="800" dirty="0">
                          <a:effectLst/>
                          <a:latin typeface="Trebuchet MS" panose="020B0603020202020204" pitchFamily="34" charset="0"/>
                        </a:rPr>
                        <a:t> Farm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pPr>
                      <a:r>
                        <a:rPr lang="en-GB" sz="800" b="0" i="0" kern="1200" dirty="0" err="1">
                          <a:solidFill>
                            <a:schemeClr val="dk1"/>
                          </a:solidFill>
                          <a:effectLst/>
                          <a:latin typeface="Trebuchet MS" panose="020B0603020202020204" pitchFamily="34" charset="0"/>
                          <a:ea typeface="+mn-ea"/>
                          <a:cs typeface="+mn-cs"/>
                        </a:rPr>
                        <a:t>Greenslate</a:t>
                      </a:r>
                      <a:r>
                        <a:rPr lang="en-GB" sz="800" b="0" i="0" kern="1200" dirty="0">
                          <a:solidFill>
                            <a:schemeClr val="dk1"/>
                          </a:solidFill>
                          <a:effectLst/>
                          <a:latin typeface="Trebuchet MS" panose="020B0603020202020204" pitchFamily="34" charset="0"/>
                          <a:ea typeface="+mn-ea"/>
                          <a:cs typeface="+mn-cs"/>
                        </a:rPr>
                        <a:t> Rd, </a:t>
                      </a:r>
                      <a:r>
                        <a:rPr lang="en-GB" sz="800" b="0" i="0" kern="1200" dirty="0" err="1">
                          <a:solidFill>
                            <a:schemeClr val="dk1"/>
                          </a:solidFill>
                          <a:effectLst/>
                          <a:latin typeface="Trebuchet MS" panose="020B0603020202020204" pitchFamily="34" charset="0"/>
                          <a:ea typeface="+mn-ea"/>
                          <a:cs typeface="+mn-cs"/>
                        </a:rPr>
                        <a:t>Billinge</a:t>
                      </a:r>
                      <a:r>
                        <a:rPr lang="en-GB" sz="800" b="0" i="0" kern="1200" dirty="0">
                          <a:solidFill>
                            <a:schemeClr val="dk1"/>
                          </a:solidFill>
                          <a:effectLst/>
                          <a:latin typeface="Trebuchet MS" panose="020B0603020202020204" pitchFamily="34" charset="0"/>
                          <a:ea typeface="+mn-ea"/>
                          <a:cs typeface="+mn-cs"/>
                        </a:rPr>
                        <a:t>, </a:t>
                      </a:r>
                      <a:r>
                        <a:rPr lang="en-GB" sz="800" b="0" i="0" kern="1200" dirty="0" err="1">
                          <a:solidFill>
                            <a:schemeClr val="dk1"/>
                          </a:solidFill>
                          <a:effectLst/>
                          <a:latin typeface="Trebuchet MS" panose="020B0603020202020204" pitchFamily="34" charset="0"/>
                          <a:ea typeface="+mn-ea"/>
                          <a:cs typeface="+mn-cs"/>
                        </a:rPr>
                        <a:t>Orrell</a:t>
                      </a:r>
                      <a:r>
                        <a:rPr lang="en-GB" sz="800" b="0" i="0" kern="1200" dirty="0">
                          <a:solidFill>
                            <a:schemeClr val="dk1"/>
                          </a:solidFill>
                          <a:effectLst/>
                          <a:latin typeface="Trebuchet MS" panose="020B0603020202020204" pitchFamily="34" charset="0"/>
                          <a:ea typeface="+mn-ea"/>
                          <a:cs typeface="+mn-cs"/>
                        </a:rPr>
                        <a:t>, Wigan WN5 7BG</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28566221"/>
                  </a:ext>
                </a:extLst>
              </a:tr>
              <a:tr h="536417">
                <a:tc>
                  <a:txBody>
                    <a:bodyPr/>
                    <a:lstStyle/>
                    <a:p>
                      <a:pPr algn="ctr">
                        <a:lnSpc>
                          <a:spcPct val="107000"/>
                        </a:lnSpc>
                        <a:spcAft>
                          <a:spcPts val="0"/>
                        </a:spcAft>
                      </a:pPr>
                      <a:r>
                        <a:rPr lang="en-US" sz="800" dirty="0">
                          <a:effectLst/>
                          <a:latin typeface="Trebuchet MS" panose="020B0603020202020204" pitchFamily="34" charset="0"/>
                        </a:rPr>
                        <a:t>12/03/2020</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800" dirty="0">
                          <a:effectLst/>
                          <a:latin typeface="Trebuchet MS" panose="020B0603020202020204" pitchFamily="34" charset="0"/>
                        </a:rPr>
                        <a:t>9:30am – 12:00 noon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err="1">
                          <a:effectLst/>
                          <a:latin typeface="Trebuchet MS" panose="020B0603020202020204" pitchFamily="34" charset="0"/>
                        </a:rPr>
                        <a:t>Medicenter</a:t>
                      </a:r>
                      <a:r>
                        <a:rPr lang="en-US" sz="800" dirty="0">
                          <a:effectLst/>
                          <a:latin typeface="Trebuchet MS" panose="020B0603020202020204" pitchFamily="34" charset="0"/>
                        </a:rPr>
                        <a:t>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pPr>
                      <a:r>
                        <a:rPr lang="en-GB" sz="800" b="0" i="0" kern="1200" dirty="0" err="1">
                          <a:solidFill>
                            <a:schemeClr val="dk1"/>
                          </a:solidFill>
                          <a:effectLst/>
                          <a:latin typeface="Trebuchet MS" panose="020B0603020202020204" pitchFamily="34" charset="0"/>
                          <a:ea typeface="+mn-ea"/>
                          <a:cs typeface="+mn-cs"/>
                        </a:rPr>
                        <a:t>Medicentre</a:t>
                      </a:r>
                      <a:r>
                        <a:rPr lang="en-GB" sz="800" b="0" i="0" kern="1200" dirty="0">
                          <a:solidFill>
                            <a:schemeClr val="dk1"/>
                          </a:solidFill>
                          <a:effectLst/>
                          <a:latin typeface="Trebuchet MS" panose="020B0603020202020204" pitchFamily="34" charset="0"/>
                          <a:ea typeface="+mn-ea"/>
                          <a:cs typeface="+mn-cs"/>
                        </a:rPr>
                        <a:t>, Ashton Health Centre, Council Avenue WN4 9AZ</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00929089"/>
                  </a:ext>
                </a:extLst>
              </a:tr>
              <a:tr h="642176">
                <a:tc>
                  <a:txBody>
                    <a:bodyPr/>
                    <a:lstStyle/>
                    <a:p>
                      <a:pPr algn="ctr">
                        <a:lnSpc>
                          <a:spcPct val="107000"/>
                        </a:lnSpc>
                        <a:spcAft>
                          <a:spcPts val="0"/>
                        </a:spcAft>
                      </a:pPr>
                      <a:r>
                        <a:rPr lang="en-US" sz="800" dirty="0">
                          <a:effectLst/>
                          <a:latin typeface="Trebuchet MS" panose="020B0603020202020204" pitchFamily="34" charset="0"/>
                        </a:rPr>
                        <a:t>1</a:t>
                      </a:r>
                      <a:r>
                        <a:rPr lang="en-GB" sz="800" dirty="0">
                          <a:effectLst/>
                          <a:latin typeface="Trebuchet MS" panose="020B0603020202020204" pitchFamily="34" charset="0"/>
                        </a:rPr>
                        <a:t>1/03/2020</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a:effectLst/>
                          <a:latin typeface="Trebuchet MS" panose="020B0603020202020204" pitchFamily="34" charset="0"/>
                        </a:rPr>
                        <a:t>6:00pm – 8:00pm</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dirty="0">
                          <a:effectLst/>
                          <a:latin typeface="Trebuchet MS" panose="020B0603020202020204" pitchFamily="34" charset="0"/>
                        </a:rPr>
                        <a:t>Wigan Council community Networking Event </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pPr>
                      <a:r>
                        <a:rPr lang="en-GB" sz="800" dirty="0">
                          <a:effectLst/>
                          <a:latin typeface="Trebuchet MS" panose="020B0603020202020204" pitchFamily="34" charset="0"/>
                        </a:rPr>
                        <a:t> </a:t>
                      </a:r>
                      <a:r>
                        <a:rPr lang="en-GB" sz="800" dirty="0">
                          <a:latin typeface="Trebuchet MS" panose="020B0603020202020204" pitchFamily="34" charset="0"/>
                        </a:rPr>
                        <a:t>Worsley </a:t>
                      </a:r>
                      <a:r>
                        <a:rPr lang="en-GB" sz="800" dirty="0" err="1">
                          <a:latin typeface="Trebuchet MS" panose="020B0603020202020204" pitchFamily="34" charset="0"/>
                        </a:rPr>
                        <a:t>Mesnes</a:t>
                      </a:r>
                      <a:r>
                        <a:rPr lang="en-GB" sz="800" dirty="0">
                          <a:latin typeface="Trebuchet MS" panose="020B0603020202020204" pitchFamily="34" charset="0"/>
                        </a:rPr>
                        <a:t> Social Club Fairbrother Ave Off </a:t>
                      </a:r>
                      <a:r>
                        <a:rPr lang="en-GB" sz="800" dirty="0" err="1">
                          <a:latin typeface="Trebuchet MS" panose="020B0603020202020204" pitchFamily="34" charset="0"/>
                        </a:rPr>
                        <a:t>Poolstock</a:t>
                      </a:r>
                      <a:r>
                        <a:rPr lang="en-GB" sz="800" dirty="0">
                          <a:latin typeface="Trebuchet MS" panose="020B0603020202020204" pitchFamily="34" charset="0"/>
                        </a:rPr>
                        <a:t> Lane WN3 5HL</a:t>
                      </a:r>
                      <a:endParaRPr lang="en-GB" sz="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40715741"/>
                  </a:ext>
                </a:extLst>
              </a:tr>
            </a:tbl>
          </a:graphicData>
        </a:graphic>
      </p:graphicFrame>
      <p:sp>
        <p:nvSpPr>
          <p:cNvPr id="5" name="TextBox 4">
            <a:extLst>
              <a:ext uri="{FF2B5EF4-FFF2-40B4-BE49-F238E27FC236}">
                <a16:creationId xmlns:a16="http://schemas.microsoft.com/office/drawing/2014/main" id="{3053F906-0DCF-4143-916D-13D785C265B9}"/>
              </a:ext>
            </a:extLst>
          </p:cNvPr>
          <p:cNvSpPr txBox="1"/>
          <p:nvPr/>
        </p:nvSpPr>
        <p:spPr>
          <a:xfrm>
            <a:off x="5295095" y="1576980"/>
            <a:ext cx="3099816" cy="276999"/>
          </a:xfrm>
          <a:prstGeom prst="rect">
            <a:avLst/>
          </a:prstGeom>
          <a:noFill/>
        </p:spPr>
        <p:txBody>
          <a:bodyPr wrap="square" rtlCol="0">
            <a:spAutoFit/>
          </a:bodyPr>
          <a:lstStyle/>
          <a:p>
            <a:pPr algn="ctr"/>
            <a:r>
              <a:rPr lang="en-US" sz="1200" b="1" dirty="0">
                <a:latin typeface="Trebuchet MS" panose="020B0603020202020204" pitchFamily="34" charset="0"/>
              </a:rPr>
              <a:t>Final dates for SWAN Engagement </a:t>
            </a:r>
            <a:endParaRPr lang="en-GB" sz="1200" b="1" dirty="0">
              <a:latin typeface="Trebuchet MS" panose="020B0603020202020204" pitchFamily="34" charset="0"/>
            </a:endParaRPr>
          </a:p>
        </p:txBody>
      </p:sp>
      <p:sp>
        <p:nvSpPr>
          <p:cNvPr id="6" name="TextBox 5">
            <a:extLst>
              <a:ext uri="{FF2B5EF4-FFF2-40B4-BE49-F238E27FC236}">
                <a16:creationId xmlns:a16="http://schemas.microsoft.com/office/drawing/2014/main" id="{65B3B746-3A1B-4B59-A798-40ED6C66F31A}"/>
              </a:ext>
            </a:extLst>
          </p:cNvPr>
          <p:cNvSpPr txBox="1"/>
          <p:nvPr/>
        </p:nvSpPr>
        <p:spPr>
          <a:xfrm>
            <a:off x="776905" y="4283459"/>
            <a:ext cx="2594852" cy="1615827"/>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path path="circle">
              <a:fillToRect l="100000" t="100000"/>
            </a:path>
            <a:tileRect r="-100000" b="-100000"/>
          </a:gradFill>
          <a:effectLst>
            <a:softEdge rad="12700"/>
          </a:effectLst>
        </p:spPr>
        <p:txBody>
          <a:bodyPr wrap="square" rtlCol="0">
            <a:spAutoFit/>
          </a:bodyPr>
          <a:lstStyle/>
          <a:p>
            <a:pPr algn="ctr"/>
            <a:r>
              <a:rPr lang="en-US" sz="1050" u="sng" dirty="0">
                <a:latin typeface="Trebuchet MS" panose="020B0603020202020204" pitchFamily="34" charset="0"/>
              </a:rPr>
              <a:t>SWAN Engagement Figures </a:t>
            </a:r>
          </a:p>
          <a:p>
            <a:pPr algn="ctr"/>
            <a:endParaRPr lang="en-US" sz="1050" dirty="0">
              <a:latin typeface="Trebuchet MS" panose="020B0603020202020204" pitchFamily="34" charset="0"/>
            </a:endParaRPr>
          </a:p>
          <a:p>
            <a:pPr algn="ctr"/>
            <a:r>
              <a:rPr lang="en-US" sz="1050" dirty="0">
                <a:latin typeface="Trebuchet MS" panose="020B0603020202020204" pitchFamily="34" charset="0"/>
              </a:rPr>
              <a:t>So far .. </a:t>
            </a:r>
          </a:p>
          <a:p>
            <a:pPr algn="ctr"/>
            <a:endParaRPr lang="en-US" sz="1050" dirty="0">
              <a:latin typeface="Trebuchet MS" panose="020B0603020202020204" pitchFamily="34" charset="0"/>
            </a:endParaRPr>
          </a:p>
          <a:p>
            <a:pPr algn="ctr"/>
            <a:r>
              <a:rPr lang="en-US" sz="1200" dirty="0">
                <a:latin typeface="Trebuchet MS" panose="020B0603020202020204" pitchFamily="34" charset="0"/>
              </a:rPr>
              <a:t>Visited</a:t>
            </a:r>
            <a:r>
              <a:rPr lang="en-US" sz="1200" b="1" dirty="0">
                <a:latin typeface="Trebuchet MS" panose="020B0603020202020204" pitchFamily="34" charset="0"/>
              </a:rPr>
              <a:t> 6 </a:t>
            </a:r>
            <a:r>
              <a:rPr lang="en-US" sz="1200" dirty="0">
                <a:latin typeface="Trebuchet MS" panose="020B0603020202020204" pitchFamily="34" charset="0"/>
              </a:rPr>
              <a:t>locations </a:t>
            </a:r>
          </a:p>
          <a:p>
            <a:pPr algn="ctr"/>
            <a:r>
              <a:rPr lang="en-US" sz="1200" dirty="0">
                <a:latin typeface="Trebuchet MS" panose="020B0603020202020204" pitchFamily="34" charset="0"/>
              </a:rPr>
              <a:t>Spoken with </a:t>
            </a:r>
            <a:r>
              <a:rPr lang="en-US" sz="1200" b="1" dirty="0">
                <a:latin typeface="Trebuchet MS" panose="020B0603020202020204" pitchFamily="34" charset="0"/>
              </a:rPr>
              <a:t>108</a:t>
            </a:r>
            <a:r>
              <a:rPr lang="en-US" sz="1200" dirty="0">
                <a:latin typeface="Trebuchet MS" panose="020B0603020202020204" pitchFamily="34" charset="0"/>
              </a:rPr>
              <a:t> people </a:t>
            </a:r>
          </a:p>
          <a:p>
            <a:pPr algn="ctr"/>
            <a:r>
              <a:rPr lang="en-US" sz="1200" dirty="0">
                <a:latin typeface="Trebuchet MS" panose="020B0603020202020204" pitchFamily="34" charset="0"/>
              </a:rPr>
              <a:t>Completed </a:t>
            </a:r>
            <a:r>
              <a:rPr lang="en-US" sz="1200" b="1" dirty="0">
                <a:latin typeface="Trebuchet MS" panose="020B0603020202020204" pitchFamily="34" charset="0"/>
              </a:rPr>
              <a:t>98</a:t>
            </a:r>
            <a:r>
              <a:rPr lang="en-US" sz="1200" dirty="0">
                <a:latin typeface="Trebuchet MS" panose="020B0603020202020204" pitchFamily="34" charset="0"/>
              </a:rPr>
              <a:t> questionnaires</a:t>
            </a:r>
          </a:p>
          <a:p>
            <a:pPr algn="ctr"/>
            <a:endParaRPr lang="en-US" sz="1050" dirty="0">
              <a:latin typeface="Trebuchet MS" panose="020B0603020202020204" pitchFamily="34" charset="0"/>
            </a:endParaRPr>
          </a:p>
          <a:p>
            <a:pPr algn="ctr"/>
            <a:r>
              <a:rPr lang="en-US" sz="1050" dirty="0">
                <a:latin typeface="Trebuchet MS" panose="020B0603020202020204" pitchFamily="34" charset="0"/>
              </a:rPr>
              <a:t>We still have more locations to visit  </a:t>
            </a:r>
            <a:endParaRPr lang="en-GB" sz="1050" dirty="0">
              <a:latin typeface="Trebuchet MS" panose="020B0603020202020204" pitchFamily="34" charset="0"/>
            </a:endParaRPr>
          </a:p>
        </p:txBody>
      </p:sp>
      <p:sp>
        <p:nvSpPr>
          <p:cNvPr id="7" name="Arrow: Right 6">
            <a:extLst>
              <a:ext uri="{FF2B5EF4-FFF2-40B4-BE49-F238E27FC236}">
                <a16:creationId xmlns:a16="http://schemas.microsoft.com/office/drawing/2014/main" id="{18763069-9AFA-47A0-B9D1-6DF339B2EBF0}"/>
              </a:ext>
            </a:extLst>
          </p:cNvPr>
          <p:cNvSpPr/>
          <p:nvPr/>
        </p:nvSpPr>
        <p:spPr>
          <a:xfrm rot="19903961">
            <a:off x="3717556" y="4415687"/>
            <a:ext cx="691987" cy="22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drawing&#10;&#10;Description automatically generated">
            <a:extLst>
              <a:ext uri="{FF2B5EF4-FFF2-40B4-BE49-F238E27FC236}">
                <a16:creationId xmlns:a16="http://schemas.microsoft.com/office/drawing/2014/main" id="{7F723BAF-FEF8-49FB-A409-F9C56F185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86" y="4105351"/>
            <a:ext cx="647519" cy="647519"/>
          </a:xfrm>
          <a:prstGeom prst="rect">
            <a:avLst/>
          </a:prstGeom>
        </p:spPr>
      </p:pic>
      <p:pic>
        <p:nvPicPr>
          <p:cNvPr id="13" name="Picture 12" descr="A picture containing graphics, drawing&#10;&#10;Description automatically generated">
            <a:extLst>
              <a:ext uri="{FF2B5EF4-FFF2-40B4-BE49-F238E27FC236}">
                <a16:creationId xmlns:a16="http://schemas.microsoft.com/office/drawing/2014/main" id="{6B31F810-6D62-442B-9594-D7F46B769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2277" y="642693"/>
            <a:ext cx="749090" cy="734695"/>
          </a:xfrm>
          <a:prstGeom prst="rect">
            <a:avLst/>
          </a:prstGeom>
        </p:spPr>
      </p:pic>
      <p:pic>
        <p:nvPicPr>
          <p:cNvPr id="17" name="Picture 16" descr="A picture containing graphics, drawing&#10;&#10;Description automatically generated">
            <a:extLst>
              <a:ext uri="{FF2B5EF4-FFF2-40B4-BE49-F238E27FC236}">
                <a16:creationId xmlns:a16="http://schemas.microsoft.com/office/drawing/2014/main" id="{D7CDB6B3-DB2B-4FF0-BACF-1ADAAABA95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960" y="5309642"/>
            <a:ext cx="647519" cy="647519"/>
          </a:xfrm>
          <a:prstGeom prst="rect">
            <a:avLst/>
          </a:prstGeom>
        </p:spPr>
      </p:pic>
      <p:sp>
        <p:nvSpPr>
          <p:cNvPr id="18" name="TextBox 17">
            <a:extLst>
              <a:ext uri="{FF2B5EF4-FFF2-40B4-BE49-F238E27FC236}">
                <a16:creationId xmlns:a16="http://schemas.microsoft.com/office/drawing/2014/main" id="{EF0F5B4E-B097-428A-898C-C56489C8C559}"/>
              </a:ext>
            </a:extLst>
          </p:cNvPr>
          <p:cNvSpPr txBox="1"/>
          <p:nvPr/>
        </p:nvSpPr>
        <p:spPr>
          <a:xfrm>
            <a:off x="453143" y="1270760"/>
            <a:ext cx="4841951" cy="384721"/>
          </a:xfrm>
          <a:prstGeom prst="rect">
            <a:avLst/>
          </a:prstGeom>
          <a:noFill/>
        </p:spPr>
        <p:txBody>
          <a:bodyPr wrap="square" rtlCol="0">
            <a:spAutoFit/>
          </a:bodyPr>
          <a:lstStyle/>
          <a:p>
            <a:pPr algn="ctr"/>
            <a:r>
              <a:rPr lang="en-US" sz="1900" b="1" dirty="0">
                <a:solidFill>
                  <a:srgbClr val="E73E97"/>
                </a:solidFill>
                <a:latin typeface="Trebuchet MS" panose="020B0603020202020204" pitchFamily="34" charset="0"/>
              </a:rPr>
              <a:t>Project: Safeguarding and Access to GPs </a:t>
            </a:r>
            <a:endParaRPr lang="en-GB" sz="1900" b="1" dirty="0">
              <a:solidFill>
                <a:srgbClr val="E73E97"/>
              </a:solidFill>
              <a:latin typeface="Trebuchet MS" panose="020B0603020202020204" pitchFamily="34" charset="0"/>
            </a:endParaRPr>
          </a:p>
        </p:txBody>
      </p:sp>
      <p:sp>
        <p:nvSpPr>
          <p:cNvPr id="20" name="Arrow: Right 19">
            <a:extLst>
              <a:ext uri="{FF2B5EF4-FFF2-40B4-BE49-F238E27FC236}">
                <a16:creationId xmlns:a16="http://schemas.microsoft.com/office/drawing/2014/main" id="{18A35A84-63ED-4328-92BE-15C2B745F5EB}"/>
              </a:ext>
            </a:extLst>
          </p:cNvPr>
          <p:cNvSpPr/>
          <p:nvPr/>
        </p:nvSpPr>
        <p:spPr>
          <a:xfrm rot="1870493">
            <a:off x="3713886" y="5082139"/>
            <a:ext cx="691987" cy="22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396C0BD-15CD-4353-87F6-0A2AF9D56F43}"/>
              </a:ext>
            </a:extLst>
          </p:cNvPr>
          <p:cNvSpPr txBox="1"/>
          <p:nvPr/>
        </p:nvSpPr>
        <p:spPr>
          <a:xfrm>
            <a:off x="4631267" y="5443840"/>
            <a:ext cx="4343402" cy="461665"/>
          </a:xfrm>
          <a:prstGeom prst="rect">
            <a:avLst/>
          </a:prstGeom>
          <a:noFill/>
        </p:spPr>
        <p:txBody>
          <a:bodyPr wrap="square" rtlCol="0">
            <a:spAutoFit/>
          </a:bodyPr>
          <a:lstStyle/>
          <a:p>
            <a:pPr algn="ctr"/>
            <a:r>
              <a:rPr lang="en-US" sz="1200" dirty="0">
                <a:latin typeface="Trebuchet MS" panose="020B0603020202020204" pitchFamily="34" charset="0"/>
              </a:rPr>
              <a:t>NEXT SDF LOCATION: ASHTON, LOWTON AND GOLBORNE. </a:t>
            </a:r>
          </a:p>
          <a:p>
            <a:pPr algn="ctr"/>
            <a:r>
              <a:rPr lang="en-US" sz="1200" b="1" dirty="0">
                <a:latin typeface="Trebuchet MS" panose="020B0603020202020204" pitchFamily="34" charset="0"/>
              </a:rPr>
              <a:t>WE NEED YOUR HELP! </a:t>
            </a:r>
            <a:endParaRPr lang="en-GB" sz="1200" b="1" dirty="0">
              <a:latin typeface="Trebuchet MS" panose="020B0603020202020204" pitchFamily="34" charset="0"/>
            </a:endParaRPr>
          </a:p>
        </p:txBody>
      </p:sp>
      <p:pic>
        <p:nvPicPr>
          <p:cNvPr id="23" name="Picture 2">
            <a:extLst>
              <a:ext uri="{FF2B5EF4-FFF2-40B4-BE49-F238E27FC236}">
                <a16:creationId xmlns:a16="http://schemas.microsoft.com/office/drawing/2014/main" id="{A6DA2F44-FC3D-4C03-84E6-8FE57C9B95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679" y="1830895"/>
            <a:ext cx="2766056" cy="227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6A5D4969-7FFD-4D65-AB4B-9800D4988908}"/>
              </a:ext>
            </a:extLst>
          </p:cNvPr>
          <p:cNvSpPr/>
          <p:nvPr/>
        </p:nvSpPr>
        <p:spPr>
          <a:xfrm>
            <a:off x="2154915" y="2736503"/>
            <a:ext cx="192431" cy="692497"/>
          </a:xfrm>
          <a:prstGeom prst="rect">
            <a:avLst/>
          </a:prstGeom>
          <a:noFill/>
        </p:spPr>
        <p:txBody>
          <a:bodyPr wrap="square" lIns="68580" tIns="34290" rIns="68580" bIns="34290">
            <a:spAutoFit/>
          </a:bodyPr>
          <a:lstStyle/>
          <a:p>
            <a:pPr algn="ctr"/>
            <a:r>
              <a:rPr lang="en-US" sz="4050" b="1" dirty="0">
                <a:ln w="0"/>
                <a:solidFill>
                  <a:schemeClr val="accent1"/>
                </a:solidFill>
                <a:effectLst>
                  <a:outerShdw blurRad="38100" dist="25400" dir="5400000" algn="ctr" rotWithShape="0">
                    <a:srgbClr val="6E747A">
                      <a:alpha val="43000"/>
                    </a:srgbClr>
                  </a:outerShdw>
                </a:effectLst>
              </a:rPr>
              <a:t>1</a:t>
            </a:r>
          </a:p>
        </p:txBody>
      </p:sp>
      <p:sp>
        <p:nvSpPr>
          <p:cNvPr id="25" name="Rectangle 24">
            <a:extLst>
              <a:ext uri="{FF2B5EF4-FFF2-40B4-BE49-F238E27FC236}">
                <a16:creationId xmlns:a16="http://schemas.microsoft.com/office/drawing/2014/main" id="{71867C5D-3C51-468E-AB92-A58B39792069}"/>
              </a:ext>
            </a:extLst>
          </p:cNvPr>
          <p:cNvSpPr/>
          <p:nvPr/>
        </p:nvSpPr>
        <p:spPr>
          <a:xfrm>
            <a:off x="2937275" y="3274572"/>
            <a:ext cx="192431" cy="692497"/>
          </a:xfrm>
          <a:prstGeom prst="rect">
            <a:avLst/>
          </a:prstGeom>
          <a:noFill/>
        </p:spPr>
        <p:txBody>
          <a:bodyPr wrap="square" lIns="68580" tIns="34290" rIns="68580" bIns="34290">
            <a:spAutoFit/>
          </a:bodyPr>
          <a:lstStyle/>
          <a:p>
            <a:pPr algn="ctr"/>
            <a:r>
              <a:rPr lang="en-US" sz="4050" b="1" dirty="0">
                <a:ln w="0"/>
                <a:solidFill>
                  <a:schemeClr val="accent1"/>
                </a:solidFill>
                <a:effectLst>
                  <a:outerShdw blurRad="38100" dist="25400" dir="5400000" algn="ctr" rotWithShape="0">
                    <a:srgbClr val="6E747A">
                      <a:alpha val="43000"/>
                    </a:srgbClr>
                  </a:outerShdw>
                </a:effectLst>
              </a:rPr>
              <a:t>2</a:t>
            </a:r>
          </a:p>
        </p:txBody>
      </p:sp>
      <p:sp>
        <p:nvSpPr>
          <p:cNvPr id="24" name="TextBox 23">
            <a:extLst>
              <a:ext uri="{FF2B5EF4-FFF2-40B4-BE49-F238E27FC236}">
                <a16:creationId xmlns:a16="http://schemas.microsoft.com/office/drawing/2014/main" id="{84052BD4-FD75-4ABF-AAC4-0F1A0465D68F}"/>
              </a:ext>
            </a:extLst>
          </p:cNvPr>
          <p:cNvSpPr txBox="1"/>
          <p:nvPr/>
        </p:nvSpPr>
        <p:spPr>
          <a:xfrm>
            <a:off x="230893" y="2364704"/>
            <a:ext cx="1204821" cy="1292662"/>
          </a:xfrm>
          <a:prstGeom prst="rect">
            <a:avLst/>
          </a:prstGeom>
          <a:noFill/>
          <a:ln w="38100">
            <a:solidFill>
              <a:schemeClr val="tx1"/>
            </a:solidFill>
          </a:ln>
        </p:spPr>
        <p:txBody>
          <a:bodyPr wrap="square" rtlCol="0">
            <a:spAutoFit/>
          </a:bodyPr>
          <a:lstStyle/>
          <a:p>
            <a:pPr algn="ctr"/>
            <a:r>
              <a:rPr lang="en-US" sz="1200" dirty="0">
                <a:solidFill>
                  <a:schemeClr val="accent1">
                    <a:lumMod val="75000"/>
                  </a:schemeClr>
                </a:solidFill>
                <a:latin typeface="Trebuchet MS" panose="020B0603020202020204" pitchFamily="34" charset="0"/>
              </a:rPr>
              <a:t>Safeguarding Project: Available for Enter and View Volunteers</a:t>
            </a:r>
            <a:r>
              <a:rPr lang="en-US" dirty="0">
                <a:solidFill>
                  <a:schemeClr val="accent1">
                    <a:lumMod val="75000"/>
                  </a:schemeClr>
                </a:solidFill>
              </a:rPr>
              <a:t>. </a:t>
            </a:r>
            <a:endParaRPr lang="en-GB" dirty="0">
              <a:solidFill>
                <a:schemeClr val="accent1">
                  <a:lumMod val="75000"/>
                </a:schemeClr>
              </a:solidFill>
            </a:endParaRPr>
          </a:p>
        </p:txBody>
      </p:sp>
    </p:spTree>
    <p:extLst>
      <p:ext uri="{BB962C8B-B14F-4D97-AF65-F5344CB8AC3E}">
        <p14:creationId xmlns:p14="http://schemas.microsoft.com/office/powerpoint/2010/main" val="415078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74E4-BD7F-4D7F-A41A-559AA6C8460F}"/>
              </a:ext>
            </a:extLst>
          </p:cNvPr>
          <p:cNvSpPr>
            <a:spLocks noGrp="1"/>
          </p:cNvSpPr>
          <p:nvPr>
            <p:ph type="title"/>
          </p:nvPr>
        </p:nvSpPr>
        <p:spPr>
          <a:xfrm>
            <a:off x="654938" y="919285"/>
            <a:ext cx="7886700" cy="994172"/>
          </a:xfrm>
        </p:spPr>
        <p:txBody>
          <a:bodyPr>
            <a:normAutofit/>
          </a:bodyPr>
          <a:lstStyle/>
          <a:p>
            <a:r>
              <a:rPr lang="en-US" dirty="0"/>
              <a:t>Communication Update </a:t>
            </a:r>
            <a:endParaRPr lang="en-GB" dirty="0"/>
          </a:p>
        </p:txBody>
      </p:sp>
      <p:sp>
        <p:nvSpPr>
          <p:cNvPr id="12" name="Content Placeholder 11">
            <a:extLst>
              <a:ext uri="{FF2B5EF4-FFF2-40B4-BE49-F238E27FC236}">
                <a16:creationId xmlns:a16="http://schemas.microsoft.com/office/drawing/2014/main" id="{64F62A2A-63D9-4715-92C2-D7D2132E02AA}"/>
              </a:ext>
            </a:extLst>
          </p:cNvPr>
          <p:cNvSpPr>
            <a:spLocks noGrp="1"/>
          </p:cNvSpPr>
          <p:nvPr>
            <p:ph idx="1"/>
          </p:nvPr>
        </p:nvSpPr>
        <p:spPr>
          <a:xfrm>
            <a:off x="530352" y="1785027"/>
            <a:ext cx="7886700" cy="3263504"/>
          </a:xfrm>
        </p:spPr>
        <p:txBody>
          <a:bodyPr>
            <a:normAutofit/>
          </a:bodyPr>
          <a:lstStyle/>
          <a:p>
            <a:r>
              <a:rPr lang="en-US" sz="1900" dirty="0"/>
              <a:t>Website Update – User centric approach </a:t>
            </a:r>
          </a:p>
          <a:p>
            <a:endParaRPr lang="en-US" sz="1900" dirty="0"/>
          </a:p>
          <a:p>
            <a:r>
              <a:rPr lang="en-US" sz="1900" dirty="0"/>
              <a:t>Volunteer Framework – Healthwatch England </a:t>
            </a:r>
          </a:p>
          <a:p>
            <a:endParaRPr lang="en-US" sz="1900" dirty="0"/>
          </a:p>
          <a:p>
            <a:r>
              <a:rPr lang="en-US" sz="1900" dirty="0"/>
              <a:t>Volunteer Training </a:t>
            </a:r>
            <a:r>
              <a:rPr lang="en-US" sz="1900" dirty="0" err="1"/>
              <a:t>Programme</a:t>
            </a:r>
            <a:r>
              <a:rPr lang="en-US" sz="1900"/>
              <a:t> </a:t>
            </a:r>
            <a:endParaRPr lang="en-US" sz="1900" dirty="0"/>
          </a:p>
          <a:p>
            <a:endParaRPr lang="en-US" sz="1900" dirty="0"/>
          </a:p>
          <a:p>
            <a:r>
              <a:rPr lang="en-US" sz="1900" dirty="0"/>
              <a:t>Volunteer Forum </a:t>
            </a:r>
          </a:p>
          <a:p>
            <a:endParaRPr lang="en-US" sz="1900" dirty="0"/>
          </a:p>
          <a:p>
            <a:r>
              <a:rPr lang="en-US" sz="1900" dirty="0"/>
              <a:t>Upcoming Digital Campaigns: World Autism Awareness Week, World Health Day, Stroke Awareness Month, Dementia Action Week </a:t>
            </a:r>
          </a:p>
          <a:p>
            <a:endParaRPr lang="en-US" dirty="0"/>
          </a:p>
        </p:txBody>
      </p:sp>
      <p:pic>
        <p:nvPicPr>
          <p:cNvPr id="14" name="Picture 13" descr="A close up of a logo&#10;&#10;Description automatically generated">
            <a:extLst>
              <a:ext uri="{FF2B5EF4-FFF2-40B4-BE49-F238E27FC236}">
                <a16:creationId xmlns:a16="http://schemas.microsoft.com/office/drawing/2014/main" id="{8E9BB143-E565-4CEB-8B1C-A358994043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011" b="15158"/>
          <a:stretch/>
        </p:blipFill>
        <p:spPr>
          <a:xfrm>
            <a:off x="6147054" y="1913457"/>
            <a:ext cx="2466594" cy="1780127"/>
          </a:xfrm>
          <a:prstGeom prst="rect">
            <a:avLst/>
          </a:prstGeom>
        </p:spPr>
      </p:pic>
      <p:pic>
        <p:nvPicPr>
          <p:cNvPr id="16" name="Picture 15" descr="A close up of a logo&#10;&#10;Description automatically generated">
            <a:extLst>
              <a:ext uri="{FF2B5EF4-FFF2-40B4-BE49-F238E27FC236}">
                <a16:creationId xmlns:a16="http://schemas.microsoft.com/office/drawing/2014/main" id="{AC003BAE-AF93-4ECB-84B4-0EA8001E50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39" t="23943" r="22212" b="21283"/>
          <a:stretch/>
        </p:blipFill>
        <p:spPr>
          <a:xfrm>
            <a:off x="148894" y="4920100"/>
            <a:ext cx="1012090" cy="1058957"/>
          </a:xfrm>
          <a:prstGeom prst="rect">
            <a:avLst/>
          </a:prstGeom>
        </p:spPr>
      </p:pic>
      <p:pic>
        <p:nvPicPr>
          <p:cNvPr id="18" name="Picture 17" descr="A close up of a logo&#10;&#10;Description automatically generated">
            <a:extLst>
              <a:ext uri="{FF2B5EF4-FFF2-40B4-BE49-F238E27FC236}">
                <a16:creationId xmlns:a16="http://schemas.microsoft.com/office/drawing/2014/main" id="{56BDCE9A-E4C1-461B-A29A-78054D2F3C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448" t="27837" r="29448" b="29581"/>
          <a:stretch/>
        </p:blipFill>
        <p:spPr>
          <a:xfrm>
            <a:off x="6156176" y="5303091"/>
            <a:ext cx="492519" cy="510239"/>
          </a:xfrm>
          <a:prstGeom prst="rect">
            <a:avLst/>
          </a:prstGeom>
        </p:spPr>
      </p:pic>
      <p:pic>
        <p:nvPicPr>
          <p:cNvPr id="20" name="Picture 19" descr="A close up of a logo&#10;&#10;Description automatically generated">
            <a:extLst>
              <a:ext uri="{FF2B5EF4-FFF2-40B4-BE49-F238E27FC236}">
                <a16:creationId xmlns:a16="http://schemas.microsoft.com/office/drawing/2014/main" id="{17B3D608-E8A3-4B35-ADA8-68B4464E30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030" t="31758" r="27725" b="29837"/>
          <a:stretch/>
        </p:blipFill>
        <p:spPr>
          <a:xfrm>
            <a:off x="3272304" y="5359186"/>
            <a:ext cx="489611" cy="445100"/>
          </a:xfrm>
          <a:prstGeom prst="rect">
            <a:avLst/>
          </a:prstGeom>
        </p:spPr>
      </p:pic>
      <p:pic>
        <p:nvPicPr>
          <p:cNvPr id="22" name="Picture 21" descr="A close up of a sign&#10;&#10;Description automatically generated">
            <a:extLst>
              <a:ext uri="{FF2B5EF4-FFF2-40B4-BE49-F238E27FC236}">
                <a16:creationId xmlns:a16="http://schemas.microsoft.com/office/drawing/2014/main" id="{5AB7184D-6CC9-49A4-A09B-B84AA05E40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214" t="16136" r="20339" b="19885"/>
          <a:stretch/>
        </p:blipFill>
        <p:spPr>
          <a:xfrm>
            <a:off x="1357641" y="5327416"/>
            <a:ext cx="489611" cy="526943"/>
          </a:xfrm>
          <a:prstGeom prst="rect">
            <a:avLst/>
          </a:prstGeom>
        </p:spPr>
      </p:pic>
      <p:sp>
        <p:nvSpPr>
          <p:cNvPr id="23" name="TextBox 22">
            <a:extLst>
              <a:ext uri="{FF2B5EF4-FFF2-40B4-BE49-F238E27FC236}">
                <a16:creationId xmlns:a16="http://schemas.microsoft.com/office/drawing/2014/main" id="{941E7E39-53F4-4483-A606-15EF239974C4}"/>
              </a:ext>
            </a:extLst>
          </p:cNvPr>
          <p:cNvSpPr txBox="1"/>
          <p:nvPr/>
        </p:nvSpPr>
        <p:spPr>
          <a:xfrm>
            <a:off x="1862226" y="5435255"/>
            <a:ext cx="1012089" cy="369332"/>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latin typeface="Trebuchet MS" panose="020B0603020202020204" pitchFamily="34" charset="0"/>
              </a:rPr>
              <a:t>HWWL </a:t>
            </a:r>
            <a:endParaRPr lang="en-GB" i="1" dirty="0">
              <a:effectLst>
                <a:outerShdw blurRad="38100" dist="38100" dir="2700000" algn="tl">
                  <a:srgbClr val="000000">
                    <a:alpha val="43137"/>
                  </a:srgbClr>
                </a:outerShdw>
              </a:effectLst>
              <a:latin typeface="Trebuchet MS" panose="020B0603020202020204" pitchFamily="34" charset="0"/>
            </a:endParaRPr>
          </a:p>
        </p:txBody>
      </p:sp>
      <p:sp>
        <p:nvSpPr>
          <p:cNvPr id="24" name="TextBox 23">
            <a:extLst>
              <a:ext uri="{FF2B5EF4-FFF2-40B4-BE49-F238E27FC236}">
                <a16:creationId xmlns:a16="http://schemas.microsoft.com/office/drawing/2014/main" id="{97F6E996-AE31-4C7C-A281-4F0A45429578}"/>
              </a:ext>
            </a:extLst>
          </p:cNvPr>
          <p:cNvSpPr txBox="1"/>
          <p:nvPr/>
        </p:nvSpPr>
        <p:spPr>
          <a:xfrm>
            <a:off x="3886400" y="5446224"/>
            <a:ext cx="2093109" cy="369332"/>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latin typeface="Trebuchet MS" panose="020B0603020202020204" pitchFamily="34" charset="0"/>
              </a:rPr>
              <a:t>@</a:t>
            </a:r>
            <a:r>
              <a:rPr lang="en-US" i="1" dirty="0" err="1">
                <a:effectLst>
                  <a:outerShdw blurRad="38100" dist="38100" dir="2700000" algn="tl">
                    <a:srgbClr val="000000">
                      <a:alpha val="43137"/>
                    </a:srgbClr>
                  </a:outerShdw>
                </a:effectLst>
                <a:latin typeface="Trebuchet MS" panose="020B0603020202020204" pitchFamily="34" charset="0"/>
              </a:rPr>
              <a:t>HealthwatchWL</a:t>
            </a:r>
            <a:r>
              <a:rPr lang="en-US" i="1" dirty="0">
                <a:effectLst>
                  <a:outerShdw blurRad="38100" dist="38100" dir="2700000" algn="tl">
                    <a:srgbClr val="000000">
                      <a:alpha val="43137"/>
                    </a:srgbClr>
                  </a:outerShdw>
                </a:effectLst>
                <a:latin typeface="Trebuchet MS" panose="020B0603020202020204" pitchFamily="34" charset="0"/>
              </a:rPr>
              <a:t> </a:t>
            </a:r>
            <a:endParaRPr lang="en-GB" i="1" dirty="0">
              <a:effectLst>
                <a:outerShdw blurRad="38100" dist="38100" dir="2700000" algn="tl">
                  <a:srgbClr val="000000">
                    <a:alpha val="43137"/>
                  </a:srgbClr>
                </a:outerShdw>
              </a:effectLst>
              <a:latin typeface="Trebuchet MS" panose="020B0603020202020204" pitchFamily="34" charset="0"/>
            </a:endParaRPr>
          </a:p>
        </p:txBody>
      </p:sp>
      <p:sp>
        <p:nvSpPr>
          <p:cNvPr id="25" name="TextBox 24">
            <a:extLst>
              <a:ext uri="{FF2B5EF4-FFF2-40B4-BE49-F238E27FC236}">
                <a16:creationId xmlns:a16="http://schemas.microsoft.com/office/drawing/2014/main" id="{46B1F0D5-6B20-4E39-BF4C-0453CACFAC99}"/>
              </a:ext>
            </a:extLst>
          </p:cNvPr>
          <p:cNvSpPr txBox="1"/>
          <p:nvPr/>
        </p:nvSpPr>
        <p:spPr>
          <a:xfrm>
            <a:off x="6596513" y="5408612"/>
            <a:ext cx="2093109" cy="369332"/>
          </a:xfrm>
          <a:prstGeom prst="rect">
            <a:avLst/>
          </a:prstGeom>
          <a:noFill/>
        </p:spPr>
        <p:txBody>
          <a:bodyPr wrap="square" rtlCol="0">
            <a:spAutoFit/>
          </a:bodyPr>
          <a:lstStyle/>
          <a:p>
            <a:r>
              <a:rPr lang="en-GB" i="1" dirty="0">
                <a:effectLst>
                  <a:outerShdw blurRad="38100" dist="38100" dir="2700000" algn="tl">
                    <a:srgbClr val="000000">
                      <a:alpha val="43137"/>
                    </a:srgbClr>
                  </a:outerShdw>
                </a:effectLst>
                <a:latin typeface="Trebuchet MS" panose="020B0603020202020204" pitchFamily="34" charset="0"/>
              </a:rPr>
              <a:t>@</a:t>
            </a:r>
            <a:r>
              <a:rPr lang="en-GB" i="1" dirty="0" err="1">
                <a:effectLst>
                  <a:outerShdw blurRad="38100" dist="38100" dir="2700000" algn="tl">
                    <a:srgbClr val="000000">
                      <a:alpha val="43137"/>
                    </a:srgbClr>
                  </a:outerShdw>
                </a:effectLst>
                <a:latin typeface="Trebuchet MS" panose="020B0603020202020204" pitchFamily="34" charset="0"/>
              </a:rPr>
              <a:t>HWWiganLeigh</a:t>
            </a:r>
            <a:endParaRPr lang="en-GB" i="1" dirty="0">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00724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AC324-C3DB-4096-B89D-8C7DF7919CA7}"/>
              </a:ext>
            </a:extLst>
          </p:cNvPr>
          <p:cNvSpPr>
            <a:spLocks noGrp="1"/>
          </p:cNvSpPr>
          <p:nvPr>
            <p:ph type="title"/>
          </p:nvPr>
        </p:nvSpPr>
        <p:spPr/>
        <p:txBody>
          <a:bodyPr/>
          <a:lstStyle/>
          <a:p>
            <a:r>
              <a:rPr lang="en-US" dirty="0"/>
              <a:t>Current projects</a:t>
            </a:r>
            <a:endParaRPr lang="en-GB" dirty="0"/>
          </a:p>
        </p:txBody>
      </p:sp>
      <p:sp>
        <p:nvSpPr>
          <p:cNvPr id="5" name="Text Placeholder 4">
            <a:extLst>
              <a:ext uri="{FF2B5EF4-FFF2-40B4-BE49-F238E27FC236}">
                <a16:creationId xmlns:a16="http://schemas.microsoft.com/office/drawing/2014/main" id="{B4F62563-3874-488D-A3C0-3DF943AF2433}"/>
              </a:ext>
            </a:extLst>
          </p:cNvPr>
          <p:cNvSpPr>
            <a:spLocks noGrp="1"/>
          </p:cNvSpPr>
          <p:nvPr>
            <p:ph type="body" idx="1"/>
          </p:nvPr>
        </p:nvSpPr>
        <p:spPr/>
        <p:txBody>
          <a:bodyPr/>
          <a:lstStyle/>
          <a:p>
            <a:r>
              <a:rPr lang="en-US" sz="1900" dirty="0">
                <a:solidFill>
                  <a:srgbClr val="E73E97"/>
                </a:solidFill>
              </a:rPr>
              <a:t>Children’s Mental Health – who supports the parents?</a:t>
            </a:r>
            <a:endParaRPr lang="en-GB" sz="1900" dirty="0">
              <a:solidFill>
                <a:srgbClr val="E73E97"/>
              </a:solidFill>
            </a:endParaRPr>
          </a:p>
        </p:txBody>
      </p:sp>
      <p:sp>
        <p:nvSpPr>
          <p:cNvPr id="6" name="Content Placeholder 5">
            <a:extLst>
              <a:ext uri="{FF2B5EF4-FFF2-40B4-BE49-F238E27FC236}">
                <a16:creationId xmlns:a16="http://schemas.microsoft.com/office/drawing/2014/main" id="{A0C9244C-86C4-4BCC-B992-A5C8454D656B}"/>
              </a:ext>
            </a:extLst>
          </p:cNvPr>
          <p:cNvSpPr>
            <a:spLocks noGrp="1"/>
          </p:cNvSpPr>
          <p:nvPr>
            <p:ph sz="half" idx="2"/>
          </p:nvPr>
        </p:nvSpPr>
        <p:spPr>
          <a:xfrm>
            <a:off x="457200" y="2462033"/>
            <a:ext cx="4040188" cy="3682826"/>
          </a:xfrm>
        </p:spPr>
        <p:txBody>
          <a:bodyPr/>
          <a:lstStyle/>
          <a:p>
            <a:pPr marL="342900" indent="-342900">
              <a:buFont typeface="Arial" panose="020B0604020202020204" pitchFamily="34" charset="0"/>
              <a:buChar char="•"/>
            </a:pPr>
            <a:r>
              <a:rPr lang="en-US" sz="1800" dirty="0">
                <a:solidFill>
                  <a:srgbClr val="002060"/>
                </a:solidFill>
              </a:rPr>
              <a:t>Circulating two surveys aimed at parents/</a:t>
            </a:r>
            <a:r>
              <a:rPr lang="en-US" sz="1800" dirty="0" err="1">
                <a:solidFill>
                  <a:srgbClr val="002060"/>
                </a:solidFill>
              </a:rPr>
              <a:t>carers</a:t>
            </a:r>
            <a:r>
              <a:rPr lang="en-US" sz="1800" dirty="0">
                <a:solidFill>
                  <a:srgbClr val="002060"/>
                </a:solidFill>
              </a:rPr>
              <a:t> &amp; adults working with children and young people</a:t>
            </a:r>
          </a:p>
          <a:p>
            <a:pPr marL="342900" indent="-342900">
              <a:buFont typeface="Arial" panose="020B0604020202020204" pitchFamily="34" charset="0"/>
              <a:buChar char="•"/>
            </a:pPr>
            <a:r>
              <a:rPr lang="en-US" sz="1800" dirty="0">
                <a:solidFill>
                  <a:srgbClr val="002060"/>
                </a:solidFill>
              </a:rPr>
              <a:t>Successful public event held 4</a:t>
            </a:r>
            <a:r>
              <a:rPr lang="en-US" sz="1800" baseline="30000" dirty="0">
                <a:solidFill>
                  <a:srgbClr val="002060"/>
                </a:solidFill>
              </a:rPr>
              <a:t>th</a:t>
            </a:r>
            <a:r>
              <a:rPr lang="en-US" sz="1800" dirty="0">
                <a:solidFill>
                  <a:srgbClr val="002060"/>
                </a:solidFill>
              </a:rPr>
              <a:t> February attended by 76 people and gathering 114 comments and gathered great feedback</a:t>
            </a:r>
          </a:p>
          <a:p>
            <a:pPr marL="342900" indent="-342900">
              <a:buFont typeface="Arial" panose="020B0604020202020204" pitchFamily="34" charset="0"/>
              <a:buChar char="•"/>
            </a:pPr>
            <a:r>
              <a:rPr lang="en-GB" sz="1800" dirty="0">
                <a:solidFill>
                  <a:srgbClr val="002060"/>
                </a:solidFill>
              </a:rPr>
              <a:t>We continue to look for opportunities to hold focus groups around the Borough and welcome individuals or groups to contact us to arrange a session</a:t>
            </a:r>
            <a:endParaRPr lang="en-US" sz="1800" dirty="0">
              <a:solidFill>
                <a:srgbClr val="002060"/>
              </a:solidFill>
            </a:endParaRPr>
          </a:p>
          <a:p>
            <a:pPr marL="342900" indent="-342900">
              <a:buFont typeface="Arial" panose="020B0604020202020204" pitchFamily="34" charset="0"/>
              <a:buChar char="•"/>
            </a:pPr>
            <a:endParaRPr lang="en-GB" sz="1900" dirty="0">
              <a:solidFill>
                <a:srgbClr val="002060"/>
              </a:solidFill>
            </a:endParaRPr>
          </a:p>
        </p:txBody>
      </p:sp>
      <p:sp>
        <p:nvSpPr>
          <p:cNvPr id="7" name="Text Placeholder 6">
            <a:extLst>
              <a:ext uri="{FF2B5EF4-FFF2-40B4-BE49-F238E27FC236}">
                <a16:creationId xmlns:a16="http://schemas.microsoft.com/office/drawing/2014/main" id="{191CB0DA-320C-4199-9ED4-BC0D5A21EEA9}"/>
              </a:ext>
            </a:extLst>
          </p:cNvPr>
          <p:cNvSpPr>
            <a:spLocks noGrp="1"/>
          </p:cNvSpPr>
          <p:nvPr>
            <p:ph type="body" sz="quarter" idx="3"/>
          </p:nvPr>
        </p:nvSpPr>
        <p:spPr/>
        <p:txBody>
          <a:bodyPr/>
          <a:lstStyle/>
          <a:p>
            <a:r>
              <a:rPr lang="en-US" sz="1900" dirty="0">
                <a:solidFill>
                  <a:srgbClr val="E73E97"/>
                </a:solidFill>
              </a:rPr>
              <a:t>Safely home?  What happens when people leave hospital?</a:t>
            </a:r>
            <a:endParaRPr lang="en-GB" sz="1900" dirty="0">
              <a:solidFill>
                <a:srgbClr val="E73E97"/>
              </a:solidFill>
            </a:endParaRPr>
          </a:p>
        </p:txBody>
      </p:sp>
      <p:sp>
        <p:nvSpPr>
          <p:cNvPr id="8" name="Content Placeholder 7">
            <a:extLst>
              <a:ext uri="{FF2B5EF4-FFF2-40B4-BE49-F238E27FC236}">
                <a16:creationId xmlns:a16="http://schemas.microsoft.com/office/drawing/2014/main" id="{82C54867-FBDF-4769-B518-F1B825F6B9D0}"/>
              </a:ext>
            </a:extLst>
          </p:cNvPr>
          <p:cNvSpPr>
            <a:spLocks noGrp="1"/>
          </p:cNvSpPr>
          <p:nvPr>
            <p:ph sz="quarter" idx="4"/>
          </p:nvPr>
        </p:nvSpPr>
        <p:spPr>
          <a:xfrm>
            <a:off x="4663868" y="2443336"/>
            <a:ext cx="4041775" cy="3414365"/>
          </a:xfrm>
        </p:spPr>
        <p:txBody>
          <a:bodyPr/>
          <a:lstStyle/>
          <a:p>
            <a:pPr marL="285750" indent="-285750">
              <a:buFont typeface="Arial" panose="020B0604020202020204" pitchFamily="34" charset="0"/>
              <a:buChar char="•"/>
            </a:pPr>
            <a:r>
              <a:rPr lang="en-US" sz="1800" dirty="0">
                <a:solidFill>
                  <a:srgbClr val="002060"/>
                </a:solidFill>
              </a:rPr>
              <a:t>Online survey to be distributed</a:t>
            </a:r>
          </a:p>
          <a:p>
            <a:pPr marL="285750" indent="-285750">
              <a:buFont typeface="Arial" panose="020B0604020202020204" pitchFamily="34" charset="0"/>
              <a:buChar char="•"/>
            </a:pPr>
            <a:r>
              <a:rPr lang="en-US" sz="1800" dirty="0">
                <a:solidFill>
                  <a:srgbClr val="002060"/>
                </a:solidFill>
              </a:rPr>
              <a:t>To ensure engagement with people with additional vulnerabilities we will engage with VCSE groups and other </a:t>
            </a:r>
            <a:r>
              <a:rPr lang="en-US" sz="1800" dirty="0" err="1">
                <a:solidFill>
                  <a:srgbClr val="002060"/>
                </a:solidFill>
              </a:rPr>
              <a:t>organisations</a:t>
            </a:r>
            <a:r>
              <a:rPr lang="en-US" sz="1800" dirty="0">
                <a:solidFill>
                  <a:srgbClr val="002060"/>
                </a:solidFill>
              </a:rPr>
              <a:t> to complete paper versions of the survey</a:t>
            </a:r>
          </a:p>
          <a:p>
            <a:pPr marL="285750" indent="-285750">
              <a:buFont typeface="Arial" panose="020B0604020202020204" pitchFamily="34" charset="0"/>
              <a:buChar char="•"/>
            </a:pPr>
            <a:r>
              <a:rPr lang="en-US" sz="1800" dirty="0">
                <a:solidFill>
                  <a:srgbClr val="002060"/>
                </a:solidFill>
              </a:rPr>
              <a:t>All data will be collected anonymously</a:t>
            </a:r>
            <a:endParaRPr lang="en-GB" sz="1800" dirty="0">
              <a:solidFill>
                <a:srgbClr val="002060"/>
              </a:solidFill>
            </a:endParaRPr>
          </a:p>
        </p:txBody>
      </p:sp>
    </p:spTree>
    <p:extLst>
      <p:ext uri="{BB962C8B-B14F-4D97-AF65-F5344CB8AC3E}">
        <p14:creationId xmlns:p14="http://schemas.microsoft.com/office/powerpoint/2010/main" val="284427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C9F1-9963-4D01-AA50-CB321F46F2F8}"/>
              </a:ext>
            </a:extLst>
          </p:cNvPr>
          <p:cNvSpPr>
            <a:spLocks noGrp="1"/>
          </p:cNvSpPr>
          <p:nvPr>
            <p:ph type="title"/>
          </p:nvPr>
        </p:nvSpPr>
        <p:spPr/>
        <p:txBody>
          <a:bodyPr/>
          <a:lstStyle/>
          <a:p>
            <a:r>
              <a:rPr lang="en-US" dirty="0"/>
              <a:t>Compliments and feedback</a:t>
            </a:r>
            <a:endParaRPr lang="en-GB" dirty="0"/>
          </a:p>
        </p:txBody>
      </p:sp>
      <p:sp>
        <p:nvSpPr>
          <p:cNvPr id="3" name="Content Placeholder 2">
            <a:extLst>
              <a:ext uri="{FF2B5EF4-FFF2-40B4-BE49-F238E27FC236}">
                <a16:creationId xmlns:a16="http://schemas.microsoft.com/office/drawing/2014/main" id="{B1223081-90FD-4DF9-9FE8-2F3906B38157}"/>
              </a:ext>
            </a:extLst>
          </p:cNvPr>
          <p:cNvSpPr>
            <a:spLocks noGrp="1"/>
          </p:cNvSpPr>
          <p:nvPr>
            <p:ph idx="1"/>
          </p:nvPr>
        </p:nvSpPr>
        <p:spPr>
          <a:xfrm>
            <a:off x="1092446" y="1707299"/>
            <a:ext cx="7218363" cy="3600450"/>
          </a:xfrm>
        </p:spPr>
        <p:txBody>
          <a:bodyPr/>
          <a:lstStyle/>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sp>
        <p:nvSpPr>
          <p:cNvPr id="4" name="Speech Bubble: Oval 3">
            <a:extLst>
              <a:ext uri="{FF2B5EF4-FFF2-40B4-BE49-F238E27FC236}">
                <a16:creationId xmlns:a16="http://schemas.microsoft.com/office/drawing/2014/main" id="{C5919628-B8F3-4E61-AE0D-AEECC54216E2}"/>
              </a:ext>
            </a:extLst>
          </p:cNvPr>
          <p:cNvSpPr/>
          <p:nvPr/>
        </p:nvSpPr>
        <p:spPr>
          <a:xfrm>
            <a:off x="553864" y="4702583"/>
            <a:ext cx="3240360" cy="1584176"/>
          </a:xfrm>
          <a:prstGeom prst="wedgeEllipseCallout">
            <a:avLst>
              <a:gd name="adj1" fmla="val 64173"/>
              <a:gd name="adj2" fmla="val 582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1150679-0025-45EA-A658-565341C0D10C}"/>
              </a:ext>
            </a:extLst>
          </p:cNvPr>
          <p:cNvSpPr txBox="1"/>
          <p:nvPr/>
        </p:nvSpPr>
        <p:spPr>
          <a:xfrm>
            <a:off x="851579" y="5184370"/>
            <a:ext cx="2664296" cy="923330"/>
          </a:xfrm>
          <a:prstGeom prst="rect">
            <a:avLst/>
          </a:prstGeom>
          <a:noFill/>
        </p:spPr>
        <p:txBody>
          <a:bodyPr wrap="square" rtlCol="0">
            <a:spAutoFit/>
          </a:bodyPr>
          <a:lstStyle/>
          <a:p>
            <a:r>
              <a:rPr lang="en-GB" sz="1200" dirty="0">
                <a:solidFill>
                  <a:srgbClr val="002060"/>
                </a:solidFill>
              </a:rPr>
              <a:t>Thank you so much for this event it is what I have needed, just to be able to talk to other people</a:t>
            </a:r>
          </a:p>
          <a:p>
            <a:endParaRPr lang="en-GB" dirty="0"/>
          </a:p>
        </p:txBody>
      </p:sp>
      <p:sp>
        <p:nvSpPr>
          <p:cNvPr id="8" name="Speech Bubble: Oval 7">
            <a:extLst>
              <a:ext uri="{FF2B5EF4-FFF2-40B4-BE49-F238E27FC236}">
                <a16:creationId xmlns:a16="http://schemas.microsoft.com/office/drawing/2014/main" id="{8F44F64B-B1F0-47ED-826D-BDA88B9067D5}"/>
              </a:ext>
            </a:extLst>
          </p:cNvPr>
          <p:cNvSpPr/>
          <p:nvPr/>
        </p:nvSpPr>
        <p:spPr>
          <a:xfrm>
            <a:off x="5584537" y="4744416"/>
            <a:ext cx="3240360" cy="1584176"/>
          </a:xfrm>
          <a:prstGeom prst="wedgeEllipseCallout">
            <a:avLst>
              <a:gd name="adj1" fmla="val -65774"/>
              <a:gd name="adj2" fmla="val 710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2087BA5-85B5-413F-9006-F79ED23ED18D}"/>
              </a:ext>
            </a:extLst>
          </p:cNvPr>
          <p:cNvSpPr txBox="1"/>
          <p:nvPr/>
        </p:nvSpPr>
        <p:spPr>
          <a:xfrm>
            <a:off x="5820541" y="5105617"/>
            <a:ext cx="2833065" cy="861774"/>
          </a:xfrm>
          <a:prstGeom prst="rect">
            <a:avLst/>
          </a:prstGeom>
          <a:noFill/>
        </p:spPr>
        <p:txBody>
          <a:bodyPr wrap="square" rtlCol="0">
            <a:spAutoFit/>
          </a:bodyPr>
          <a:lstStyle/>
          <a:p>
            <a:r>
              <a:rPr lang="en-GB" sz="1000" dirty="0">
                <a:solidFill>
                  <a:srgbClr val="002060"/>
                </a:solidFill>
              </a:rPr>
              <a:t>I do feel better for coming.  I totally relate to the speakers and am at the point that if I don't get support I will have to give up my job but this morning has really given me a space to think and come up with a pathway</a:t>
            </a:r>
          </a:p>
        </p:txBody>
      </p:sp>
      <p:sp>
        <p:nvSpPr>
          <p:cNvPr id="10" name="Speech Bubble: Oval 9">
            <a:extLst>
              <a:ext uri="{FF2B5EF4-FFF2-40B4-BE49-F238E27FC236}">
                <a16:creationId xmlns:a16="http://schemas.microsoft.com/office/drawing/2014/main" id="{C2690018-0FC8-4D12-A99D-7EC4FBA013CA}"/>
              </a:ext>
            </a:extLst>
          </p:cNvPr>
          <p:cNvSpPr/>
          <p:nvPr/>
        </p:nvSpPr>
        <p:spPr>
          <a:xfrm>
            <a:off x="87462" y="1369013"/>
            <a:ext cx="3240360" cy="158417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91B31A5-A843-4EF1-B10E-1F116227419A}"/>
              </a:ext>
            </a:extLst>
          </p:cNvPr>
          <p:cNvSpPr txBox="1"/>
          <p:nvPr/>
        </p:nvSpPr>
        <p:spPr>
          <a:xfrm>
            <a:off x="243117" y="1710324"/>
            <a:ext cx="3077903" cy="830997"/>
          </a:xfrm>
          <a:prstGeom prst="rect">
            <a:avLst/>
          </a:prstGeom>
          <a:noFill/>
        </p:spPr>
        <p:txBody>
          <a:bodyPr wrap="square" rtlCol="0">
            <a:spAutoFit/>
          </a:bodyPr>
          <a:lstStyle/>
          <a:p>
            <a:r>
              <a:rPr lang="en-GB" sz="1200" dirty="0">
                <a:solidFill>
                  <a:srgbClr val="002060"/>
                </a:solidFill>
              </a:rPr>
              <a:t>Can I say a massive thank you to Healthwatch Wigan and Leigh for this mornings presentations and asking 'who supports the parents’. </a:t>
            </a:r>
          </a:p>
        </p:txBody>
      </p:sp>
      <p:sp>
        <p:nvSpPr>
          <p:cNvPr id="12" name="Speech Bubble: Oval 11">
            <a:extLst>
              <a:ext uri="{FF2B5EF4-FFF2-40B4-BE49-F238E27FC236}">
                <a16:creationId xmlns:a16="http://schemas.microsoft.com/office/drawing/2014/main" id="{17690327-B827-437E-B3A6-03BED4E04E1E}"/>
              </a:ext>
            </a:extLst>
          </p:cNvPr>
          <p:cNvSpPr/>
          <p:nvPr/>
        </p:nvSpPr>
        <p:spPr>
          <a:xfrm>
            <a:off x="2434170" y="2600373"/>
            <a:ext cx="4140751" cy="2043055"/>
          </a:xfrm>
          <a:prstGeom prst="wedgeEllipseCallout">
            <a:avLst>
              <a:gd name="adj1" fmla="val 86855"/>
              <a:gd name="adj2" fmla="val 33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F555BF8-F293-42D6-AB25-549C7F87740C}"/>
              </a:ext>
            </a:extLst>
          </p:cNvPr>
          <p:cNvSpPr txBox="1"/>
          <p:nvPr/>
        </p:nvSpPr>
        <p:spPr>
          <a:xfrm>
            <a:off x="2757529" y="3135916"/>
            <a:ext cx="3494031" cy="1277273"/>
          </a:xfrm>
          <a:prstGeom prst="rect">
            <a:avLst/>
          </a:prstGeom>
          <a:noFill/>
        </p:spPr>
        <p:txBody>
          <a:bodyPr wrap="square" rtlCol="0">
            <a:spAutoFit/>
          </a:bodyPr>
          <a:lstStyle/>
          <a:p>
            <a:r>
              <a:rPr lang="en-GB" sz="1100" dirty="0">
                <a:solidFill>
                  <a:srgbClr val="002060"/>
                </a:solidFill>
              </a:rPr>
              <a:t>I attended one of your Child Mental Health events last week and I wanted to commend you on the amazing work you are doing for YP in your area. Truly outstanding – I whole hearted believe prevention is better than cure, but to also know that there is help for parents of YP who are struggling, is brilliant!</a:t>
            </a:r>
          </a:p>
        </p:txBody>
      </p:sp>
      <p:sp>
        <p:nvSpPr>
          <p:cNvPr id="15" name="Speech Bubble: Oval 14">
            <a:extLst>
              <a:ext uri="{FF2B5EF4-FFF2-40B4-BE49-F238E27FC236}">
                <a16:creationId xmlns:a16="http://schemas.microsoft.com/office/drawing/2014/main" id="{BC59DD8C-BB84-47F8-9040-C7509E8A3316}"/>
              </a:ext>
            </a:extLst>
          </p:cNvPr>
          <p:cNvSpPr/>
          <p:nvPr/>
        </p:nvSpPr>
        <p:spPr>
          <a:xfrm>
            <a:off x="5855563" y="1061438"/>
            <a:ext cx="3240360" cy="1584176"/>
          </a:xfrm>
          <a:prstGeom prst="wedgeEllipseCallout">
            <a:avLst>
              <a:gd name="adj1" fmla="val -44871"/>
              <a:gd name="adj2" fmla="val 660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790978-AF95-49E6-9101-04986E332725}"/>
              </a:ext>
            </a:extLst>
          </p:cNvPr>
          <p:cNvSpPr/>
          <p:nvPr/>
        </p:nvSpPr>
        <p:spPr>
          <a:xfrm>
            <a:off x="6026871" y="1596511"/>
            <a:ext cx="3069052" cy="646331"/>
          </a:xfrm>
          <a:prstGeom prst="rect">
            <a:avLst/>
          </a:prstGeom>
        </p:spPr>
        <p:txBody>
          <a:bodyPr wrap="square">
            <a:spAutoFit/>
          </a:bodyPr>
          <a:lstStyle/>
          <a:p>
            <a:r>
              <a:rPr lang="en-GB" sz="1200" dirty="0">
                <a:solidFill>
                  <a:srgbClr val="002060"/>
                </a:solidFill>
              </a:rPr>
              <a:t>Thank you for today.  I am now aware of the Willow project, something I had never heard of</a:t>
            </a:r>
          </a:p>
        </p:txBody>
      </p:sp>
    </p:spTree>
    <p:extLst>
      <p:ext uri="{BB962C8B-B14F-4D97-AF65-F5344CB8AC3E}">
        <p14:creationId xmlns:p14="http://schemas.microsoft.com/office/powerpoint/2010/main" val="84584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E3C2-997F-4DB5-B599-976FEA59AA92}"/>
              </a:ext>
            </a:extLst>
          </p:cNvPr>
          <p:cNvSpPr>
            <a:spLocks noGrp="1"/>
          </p:cNvSpPr>
          <p:nvPr>
            <p:ph type="title"/>
          </p:nvPr>
        </p:nvSpPr>
        <p:spPr/>
        <p:txBody>
          <a:bodyPr/>
          <a:lstStyle/>
          <a:p>
            <a:r>
              <a:rPr lang="en-US" dirty="0"/>
              <a:t>Operational Updates</a:t>
            </a:r>
            <a:endParaRPr lang="en-GB" dirty="0"/>
          </a:p>
        </p:txBody>
      </p:sp>
      <p:sp>
        <p:nvSpPr>
          <p:cNvPr id="3" name="Content Placeholder 2">
            <a:extLst>
              <a:ext uri="{FF2B5EF4-FFF2-40B4-BE49-F238E27FC236}">
                <a16:creationId xmlns:a16="http://schemas.microsoft.com/office/drawing/2014/main" id="{5FC35D87-D259-4108-A6B9-2CA8DE2F08DB}"/>
              </a:ext>
            </a:extLst>
          </p:cNvPr>
          <p:cNvSpPr>
            <a:spLocks noGrp="1"/>
          </p:cNvSpPr>
          <p:nvPr>
            <p:ph idx="1"/>
          </p:nvPr>
        </p:nvSpPr>
        <p:spPr>
          <a:xfrm>
            <a:off x="1074198" y="1988840"/>
            <a:ext cx="7218363" cy="3600450"/>
          </a:xfrm>
        </p:spPr>
        <p:txBody>
          <a:bodyPr/>
          <a:lstStyle/>
          <a:p>
            <a:r>
              <a:rPr lang="en-GB" sz="1900" dirty="0">
                <a:solidFill>
                  <a:srgbClr val="002060"/>
                </a:solidFill>
              </a:rPr>
              <a:t>•	Agreed KPI’s with Commissioner</a:t>
            </a:r>
          </a:p>
          <a:p>
            <a:endParaRPr lang="en-GB" sz="1900" dirty="0">
              <a:solidFill>
                <a:srgbClr val="002060"/>
              </a:solidFill>
            </a:endParaRPr>
          </a:p>
          <a:p>
            <a:r>
              <a:rPr lang="en-GB" sz="1900" dirty="0">
                <a:solidFill>
                  <a:srgbClr val="002060"/>
                </a:solidFill>
              </a:rPr>
              <a:t>•	Implementing HWE Quality Framework</a:t>
            </a:r>
          </a:p>
          <a:p>
            <a:endParaRPr lang="en-GB" sz="1900" dirty="0">
              <a:solidFill>
                <a:srgbClr val="002060"/>
              </a:solidFill>
            </a:endParaRPr>
          </a:p>
          <a:p>
            <a:r>
              <a:rPr lang="en-GB" sz="1900" dirty="0">
                <a:solidFill>
                  <a:srgbClr val="002060"/>
                </a:solidFill>
              </a:rPr>
              <a:t>•	Developed and implementing new database</a:t>
            </a:r>
          </a:p>
          <a:p>
            <a:endParaRPr lang="en-GB" sz="1900" dirty="0">
              <a:solidFill>
                <a:srgbClr val="002060"/>
              </a:solidFill>
            </a:endParaRPr>
          </a:p>
          <a:p>
            <a:endParaRPr lang="en-GB" sz="1900" dirty="0">
              <a:solidFill>
                <a:srgbClr val="002060"/>
              </a:solidFill>
            </a:endParaRPr>
          </a:p>
        </p:txBody>
      </p:sp>
    </p:spTree>
    <p:extLst>
      <p:ext uri="{BB962C8B-B14F-4D97-AF65-F5344CB8AC3E}">
        <p14:creationId xmlns:p14="http://schemas.microsoft.com/office/powerpoint/2010/main" val="349484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F363-6FD4-4135-BD79-E3851A2955FB}"/>
              </a:ext>
            </a:extLst>
          </p:cNvPr>
          <p:cNvSpPr>
            <a:spLocks noGrp="1"/>
          </p:cNvSpPr>
          <p:nvPr>
            <p:ph type="title"/>
          </p:nvPr>
        </p:nvSpPr>
        <p:spPr>
          <a:xfrm>
            <a:off x="1053188" y="627538"/>
            <a:ext cx="7218000" cy="504000"/>
          </a:xfrm>
        </p:spPr>
        <p:txBody>
          <a:bodyPr/>
          <a:lstStyle/>
          <a:p>
            <a:r>
              <a:rPr lang="en-US" dirty="0"/>
              <a:t> Report  April – December 2019</a:t>
            </a:r>
            <a:endParaRPr lang="en-GB" dirty="0"/>
          </a:p>
        </p:txBody>
      </p:sp>
      <p:pic>
        <p:nvPicPr>
          <p:cNvPr id="5" name="Content Placeholder 4" descr="A screenshot of a cell phone&#10;&#10;Description automatically generated">
            <a:extLst>
              <a:ext uri="{FF2B5EF4-FFF2-40B4-BE49-F238E27FC236}">
                <a16:creationId xmlns:a16="http://schemas.microsoft.com/office/drawing/2014/main" id="{8284320F-4557-47E2-AFF9-54EF4760D4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188" y="1239361"/>
            <a:ext cx="7037624" cy="4991101"/>
          </a:xfrm>
        </p:spPr>
      </p:pic>
    </p:spTree>
    <p:extLst>
      <p:ext uri="{BB962C8B-B14F-4D97-AF65-F5344CB8AC3E}">
        <p14:creationId xmlns:p14="http://schemas.microsoft.com/office/powerpoint/2010/main" val="125600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DB6A-E63A-4EA8-B58B-DFFE5E9D30B7}"/>
              </a:ext>
            </a:extLst>
          </p:cNvPr>
          <p:cNvSpPr>
            <a:spLocks noGrp="1"/>
          </p:cNvSpPr>
          <p:nvPr>
            <p:ph type="title"/>
          </p:nvPr>
        </p:nvSpPr>
        <p:spPr/>
        <p:txBody>
          <a:bodyPr/>
          <a:lstStyle/>
          <a:p>
            <a:r>
              <a:rPr lang="en-US" dirty="0"/>
              <a:t>Meeting schedule</a:t>
            </a:r>
            <a:endParaRPr lang="en-GB" dirty="0"/>
          </a:p>
        </p:txBody>
      </p:sp>
      <p:pic>
        <p:nvPicPr>
          <p:cNvPr id="6" name="Content Placeholder 5" descr="A screenshot of a cell phone&#10;&#10;Description automatically generated">
            <a:extLst>
              <a:ext uri="{FF2B5EF4-FFF2-40B4-BE49-F238E27FC236}">
                <a16:creationId xmlns:a16="http://schemas.microsoft.com/office/drawing/2014/main" id="{864D5375-6395-4BEC-98DF-133BBD8A79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651" y="1556792"/>
            <a:ext cx="8420697" cy="4320480"/>
          </a:xfrm>
        </p:spPr>
      </p:pic>
    </p:spTree>
    <p:extLst>
      <p:ext uri="{BB962C8B-B14F-4D97-AF65-F5344CB8AC3E}">
        <p14:creationId xmlns:p14="http://schemas.microsoft.com/office/powerpoint/2010/main" val="349897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 y="2829"/>
            <a:ext cx="9144000" cy="6858000"/>
          </a:xfrm>
          <a:prstGeom prst="rect">
            <a:avLst/>
          </a:prstGeom>
        </p:spPr>
      </p:pic>
      <p:sp>
        <p:nvSpPr>
          <p:cNvPr id="7" name="Rectangle 9"/>
          <p:cNvSpPr txBox="1">
            <a:spLocks/>
          </p:cNvSpPr>
          <p:nvPr/>
        </p:nvSpPr>
        <p:spPr bwMode="auto">
          <a:xfrm>
            <a:off x="614363" y="5321300"/>
            <a:ext cx="76914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900" b="1" kern="1200">
                <a:solidFill>
                  <a:schemeClr val="bg2"/>
                </a:solidFill>
                <a:latin typeface="Trebuchet MS" pitchFamily="34" charset="0"/>
                <a:ea typeface="+mj-ea"/>
                <a:cs typeface="+mj-cs"/>
              </a:defRPr>
            </a:lvl1pPr>
            <a:lvl2pPr algn="l" rtl="0" eaLnBrk="1" fontAlgn="base" hangingPunct="1">
              <a:spcBef>
                <a:spcPct val="0"/>
              </a:spcBef>
              <a:spcAft>
                <a:spcPct val="0"/>
              </a:spcAft>
              <a:defRPr sz="2900" b="1">
                <a:solidFill>
                  <a:schemeClr val="bg2"/>
                </a:solidFill>
                <a:latin typeface="Trebuchet MS" pitchFamily="34" charset="0"/>
              </a:defRPr>
            </a:lvl2pPr>
            <a:lvl3pPr algn="l" rtl="0" eaLnBrk="1" fontAlgn="base" hangingPunct="1">
              <a:spcBef>
                <a:spcPct val="0"/>
              </a:spcBef>
              <a:spcAft>
                <a:spcPct val="0"/>
              </a:spcAft>
              <a:defRPr sz="2900" b="1">
                <a:solidFill>
                  <a:schemeClr val="bg2"/>
                </a:solidFill>
                <a:latin typeface="Trebuchet MS" pitchFamily="34" charset="0"/>
              </a:defRPr>
            </a:lvl3pPr>
            <a:lvl4pPr algn="l" rtl="0" eaLnBrk="1" fontAlgn="base" hangingPunct="1">
              <a:spcBef>
                <a:spcPct val="0"/>
              </a:spcBef>
              <a:spcAft>
                <a:spcPct val="0"/>
              </a:spcAft>
              <a:defRPr sz="2900" b="1">
                <a:solidFill>
                  <a:schemeClr val="bg2"/>
                </a:solidFill>
                <a:latin typeface="Trebuchet MS" pitchFamily="34" charset="0"/>
              </a:defRPr>
            </a:lvl4pPr>
            <a:lvl5pPr algn="l" rtl="0" eaLnBrk="1" fontAlgn="base" hangingPunct="1">
              <a:spcBef>
                <a:spcPct val="0"/>
              </a:spcBef>
              <a:spcAft>
                <a:spcPct val="0"/>
              </a:spcAft>
              <a:defRPr sz="2900" b="1">
                <a:solidFill>
                  <a:schemeClr val="bg2"/>
                </a:solidFill>
                <a:latin typeface="Trebuchet MS" pitchFamily="34" charset="0"/>
              </a:defRPr>
            </a:lvl5pPr>
            <a:lvl6pPr marL="457200" algn="l" rtl="0" eaLnBrk="1" fontAlgn="base" hangingPunct="1">
              <a:spcBef>
                <a:spcPct val="0"/>
              </a:spcBef>
              <a:spcAft>
                <a:spcPct val="0"/>
              </a:spcAft>
              <a:defRPr sz="2900" b="1">
                <a:solidFill>
                  <a:schemeClr val="bg2"/>
                </a:solidFill>
                <a:latin typeface="Trebuchet MS" pitchFamily="34" charset="0"/>
              </a:defRPr>
            </a:lvl6pPr>
            <a:lvl7pPr marL="914400" algn="l" rtl="0" eaLnBrk="1" fontAlgn="base" hangingPunct="1">
              <a:spcBef>
                <a:spcPct val="0"/>
              </a:spcBef>
              <a:spcAft>
                <a:spcPct val="0"/>
              </a:spcAft>
              <a:defRPr sz="2900" b="1">
                <a:solidFill>
                  <a:schemeClr val="bg2"/>
                </a:solidFill>
                <a:latin typeface="Trebuchet MS" pitchFamily="34" charset="0"/>
              </a:defRPr>
            </a:lvl7pPr>
            <a:lvl8pPr marL="1371600" algn="l" rtl="0" eaLnBrk="1" fontAlgn="base" hangingPunct="1">
              <a:spcBef>
                <a:spcPct val="0"/>
              </a:spcBef>
              <a:spcAft>
                <a:spcPct val="0"/>
              </a:spcAft>
              <a:defRPr sz="2900" b="1">
                <a:solidFill>
                  <a:schemeClr val="bg2"/>
                </a:solidFill>
                <a:latin typeface="Trebuchet MS" pitchFamily="34" charset="0"/>
              </a:defRPr>
            </a:lvl8pPr>
            <a:lvl9pPr marL="1828800" algn="l" rtl="0" eaLnBrk="1" fontAlgn="base" hangingPunct="1">
              <a:spcBef>
                <a:spcPct val="0"/>
              </a:spcBef>
              <a:spcAft>
                <a:spcPct val="0"/>
              </a:spcAft>
              <a:defRPr sz="2900" b="1">
                <a:solidFill>
                  <a:schemeClr val="bg2"/>
                </a:solidFill>
                <a:latin typeface="Trebuchet MS" pitchFamily="34" charset="0"/>
              </a:defRPr>
            </a:lvl9pPr>
          </a:lstStyle>
          <a:p>
            <a:endParaRPr lang="en-GB" altLang="en-US" dirty="0"/>
          </a:p>
          <a:p>
            <a:r>
              <a:rPr lang="en-GB" altLang="en-US" dirty="0"/>
              <a:t>About us…..</a:t>
            </a:r>
          </a:p>
        </p:txBody>
      </p:sp>
      <p:sp>
        <p:nvSpPr>
          <p:cNvPr id="9" name="Text Placeholder 5"/>
          <p:cNvSpPr txBox="1">
            <a:spLocks/>
          </p:cNvSpPr>
          <p:nvPr/>
        </p:nvSpPr>
        <p:spPr bwMode="auto">
          <a:xfrm>
            <a:off x="614363" y="6351588"/>
            <a:ext cx="39576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buFont typeface="Arial" charset="0"/>
              <a:defRPr sz="1600" kern="1200">
                <a:solidFill>
                  <a:schemeClr val="tx2"/>
                </a:solidFill>
                <a:latin typeface="Trebuchet MS" pitchFamily="34" charset="0"/>
                <a:ea typeface="+mn-ea"/>
                <a:cs typeface="+mn-cs"/>
              </a:defRPr>
            </a:lvl1pPr>
            <a:lvl2pPr marL="157163" indent="-157163"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2pPr>
            <a:lvl3pPr marL="309563" indent="-152400"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3pPr>
            <a:lvl4pPr marL="4619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4pPr>
            <a:lvl5pPr marL="6143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ltLang="en-US" dirty="0">
              <a:solidFill>
                <a:schemeClr val="accent1"/>
              </a:solidFill>
            </a:endParaRPr>
          </a:p>
        </p:txBody>
      </p:sp>
      <p:pic>
        <p:nvPicPr>
          <p:cNvPr id="3" name="Picture 2" descr="A picture containing clipart&#10;&#10;Description generated with very high confidence">
            <a:extLst>
              <a:ext uri="{FF2B5EF4-FFF2-40B4-BE49-F238E27FC236}">
                <a16:creationId xmlns:a16="http://schemas.microsoft.com/office/drawing/2014/main" id="{40AA8EC4-A21B-4CF7-8742-842BAF621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4000"/>
            <a:ext cx="4279132" cy="892909"/>
          </a:xfrm>
          <a:prstGeom prst="rect">
            <a:avLst/>
          </a:prstGeom>
        </p:spPr>
      </p:pic>
    </p:spTree>
    <p:extLst>
      <p:ext uri="{BB962C8B-B14F-4D97-AF65-F5344CB8AC3E}">
        <p14:creationId xmlns:p14="http://schemas.microsoft.com/office/powerpoint/2010/main" val="162302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13E46-6446-4A18-9A3B-A3AF9347056F}"/>
              </a:ext>
            </a:extLst>
          </p:cNvPr>
          <p:cNvSpPr>
            <a:spLocks noGrp="1"/>
          </p:cNvSpPr>
          <p:nvPr>
            <p:ph idx="1"/>
          </p:nvPr>
        </p:nvSpPr>
        <p:spPr>
          <a:xfrm>
            <a:off x="1043608" y="1895029"/>
            <a:ext cx="7218363" cy="1533971"/>
          </a:xfrm>
        </p:spPr>
        <p:txBody>
          <a:bodyPr/>
          <a:lstStyle/>
          <a:p>
            <a:pPr algn="ctr"/>
            <a:r>
              <a:rPr lang="en-US" sz="7200" dirty="0"/>
              <a:t>Any Questions?</a:t>
            </a:r>
            <a:endParaRPr lang="en-GB" sz="7200" dirty="0"/>
          </a:p>
        </p:txBody>
      </p:sp>
    </p:spTree>
    <p:extLst>
      <p:ext uri="{BB962C8B-B14F-4D97-AF65-F5344CB8AC3E}">
        <p14:creationId xmlns:p14="http://schemas.microsoft.com/office/powerpoint/2010/main" val="254798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Rectangle 5"/>
          <p:cNvSpPr>
            <a:spLocks noGrp="1"/>
          </p:cNvSpPr>
          <p:nvPr>
            <p:ph type="title" idx="4294967295"/>
          </p:nvPr>
        </p:nvSpPr>
        <p:spPr>
          <a:xfrm>
            <a:off x="962819" y="764704"/>
            <a:ext cx="7218362" cy="539750"/>
          </a:xfrm>
          <a:noFill/>
        </p:spPr>
        <p:txBody>
          <a:bodyPr/>
          <a:lstStyle/>
          <a:p>
            <a:r>
              <a:rPr lang="en-US" altLang="en-US" dirty="0"/>
              <a:t>B</a:t>
            </a:r>
            <a:r>
              <a:rPr lang="en-GB" altLang="en-US" dirty="0"/>
              <a:t>ackground to Healthwatch</a:t>
            </a:r>
          </a:p>
        </p:txBody>
      </p:sp>
      <p:sp>
        <p:nvSpPr>
          <p:cNvPr id="4102" name="Rectangle 6"/>
          <p:cNvSpPr>
            <a:spLocks noGrp="1"/>
          </p:cNvSpPr>
          <p:nvPr>
            <p:ph type="body" idx="4294967295"/>
          </p:nvPr>
        </p:nvSpPr>
        <p:spPr/>
        <p:txBody>
          <a:bodyPr/>
          <a:lstStyle/>
          <a:p>
            <a:r>
              <a:rPr lang="en-GB" sz="2000" dirty="0"/>
              <a:t>Healthwatch was created by Part 5 of the Health and Social Care Act 2012 (the Act) which paved the way for a national body, Healthwatch England (HWE), and a local organisation for each local council in England.</a:t>
            </a:r>
          </a:p>
          <a:p>
            <a:endParaRPr lang="en-GB" dirty="0"/>
          </a:p>
          <a:p>
            <a:r>
              <a:rPr lang="en-GB" sz="2000" dirty="0"/>
              <a:t>Healthwatch was introduced  to help ensure that patients and the public are at the heart of health and social care services. Healthwatch Wigan and Leigh is part of a network of 152 local Healthwatch’s, supported at the national level by Healthwatch England. </a:t>
            </a:r>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1C7E-C33F-45FE-8E01-78E9BF927D3A}"/>
              </a:ext>
            </a:extLst>
          </p:cNvPr>
          <p:cNvSpPr>
            <a:spLocks noGrp="1"/>
          </p:cNvSpPr>
          <p:nvPr>
            <p:ph type="title"/>
          </p:nvPr>
        </p:nvSpPr>
        <p:spPr>
          <a:xfrm>
            <a:off x="611560" y="764704"/>
            <a:ext cx="7218000" cy="504000"/>
          </a:xfrm>
        </p:spPr>
        <p:txBody>
          <a:bodyPr/>
          <a:lstStyle/>
          <a:p>
            <a:r>
              <a:rPr lang="en-US" dirty="0"/>
              <a:t>What is Healthwatch</a:t>
            </a:r>
            <a:endParaRPr lang="en-GB" dirty="0"/>
          </a:p>
        </p:txBody>
      </p:sp>
      <p:sp>
        <p:nvSpPr>
          <p:cNvPr id="3" name="Content Placeholder 2">
            <a:extLst>
              <a:ext uri="{FF2B5EF4-FFF2-40B4-BE49-F238E27FC236}">
                <a16:creationId xmlns:a16="http://schemas.microsoft.com/office/drawing/2014/main" id="{9B23DA14-1641-4997-AD31-63D7EEF1D35A}"/>
              </a:ext>
            </a:extLst>
          </p:cNvPr>
          <p:cNvSpPr>
            <a:spLocks noGrp="1"/>
          </p:cNvSpPr>
          <p:nvPr>
            <p:ph idx="1"/>
          </p:nvPr>
        </p:nvSpPr>
        <p:spPr>
          <a:xfrm>
            <a:off x="586420" y="1360309"/>
            <a:ext cx="7971160" cy="4752527"/>
          </a:xfrm>
        </p:spPr>
        <p:txBody>
          <a:bodyPr/>
          <a:lstStyle/>
          <a:p>
            <a:pPr marL="285750" indent="-285750">
              <a:buFontTx/>
              <a:buChar char="-"/>
            </a:pPr>
            <a:r>
              <a:rPr lang="en-GB" sz="1800" b="1" dirty="0"/>
              <a:t>Independent</a:t>
            </a:r>
            <a:r>
              <a:rPr lang="en-GB" sz="1800" dirty="0"/>
              <a:t> consumer champion for health and social care across the country;</a:t>
            </a:r>
          </a:p>
          <a:p>
            <a:endParaRPr lang="en-GB" sz="1800" dirty="0"/>
          </a:p>
          <a:p>
            <a:pPr marL="285750" indent="-285750">
              <a:buFontTx/>
              <a:buChar char="-"/>
            </a:pPr>
            <a:r>
              <a:rPr lang="en-GB" sz="1800" dirty="0"/>
              <a:t>Gives a voice to patients, their carers and members of the public, influences positive change to services and help meet the health and social care needs of the population;</a:t>
            </a:r>
          </a:p>
          <a:p>
            <a:endParaRPr lang="en-GB" sz="1800" dirty="0"/>
          </a:p>
          <a:p>
            <a:pPr marL="285750" indent="-285750">
              <a:buFontTx/>
              <a:buChar char="-"/>
            </a:pPr>
            <a:r>
              <a:rPr lang="en-GB" sz="1800" dirty="0"/>
              <a:t>Healthwatch organisations must carry out </a:t>
            </a:r>
            <a:r>
              <a:rPr lang="en-GB" sz="1800" dirty="0">
                <a:hlinkClick r:id="rId2"/>
              </a:rPr>
              <a:t>a set of statutory functions</a:t>
            </a:r>
            <a:r>
              <a:rPr lang="en-GB" sz="1800" dirty="0"/>
              <a:t> and, importantly, each has a seat on its local health and wellbeing board;</a:t>
            </a:r>
          </a:p>
          <a:p>
            <a:pPr marL="285750" indent="-285750">
              <a:buFontTx/>
              <a:buChar char="-"/>
            </a:pPr>
            <a:endParaRPr lang="en-GB" sz="1800" dirty="0"/>
          </a:p>
          <a:p>
            <a:pPr marL="285750" indent="-285750">
              <a:buFontTx/>
              <a:buChar char="-"/>
            </a:pPr>
            <a:r>
              <a:rPr lang="en-GB" sz="1800" dirty="0"/>
              <a:t>Gather and collate people’s views and feedback about the health and care system; </a:t>
            </a:r>
          </a:p>
          <a:p>
            <a:endParaRPr lang="en-GB" sz="1800" dirty="0"/>
          </a:p>
          <a:p>
            <a:pPr marL="285750" indent="-285750">
              <a:buFontTx/>
              <a:buChar char="-"/>
            </a:pPr>
            <a:r>
              <a:rPr lang="en-GB" sz="1800" dirty="0"/>
              <a:t>Use this evidence to influence the commissioning, scrutiny and provision of services in their patch.</a:t>
            </a:r>
          </a:p>
          <a:p>
            <a:endParaRPr lang="en-GB" dirty="0"/>
          </a:p>
        </p:txBody>
      </p:sp>
    </p:spTree>
    <p:extLst>
      <p:ext uri="{BB962C8B-B14F-4D97-AF65-F5344CB8AC3E}">
        <p14:creationId xmlns:p14="http://schemas.microsoft.com/office/powerpoint/2010/main" val="420227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FD0CB7-53E1-4263-8966-6DA8D78388BD}"/>
              </a:ext>
            </a:extLst>
          </p:cNvPr>
          <p:cNvSpPr txBox="1">
            <a:spLocks/>
          </p:cNvSpPr>
          <p:nvPr/>
        </p:nvSpPr>
        <p:spPr>
          <a:xfrm>
            <a:off x="424289" y="443541"/>
            <a:ext cx="7218000" cy="1011963"/>
          </a:xfrm>
          <a:prstGeom prst="rect">
            <a:avLst/>
          </a:prstGeom>
        </p:spPr>
        <p:txBody>
          <a:bodyPr/>
          <a:lstStyle>
            <a:lvl1pPr algn="l" rtl="0" eaLnBrk="1" fontAlgn="base" hangingPunct="1">
              <a:spcBef>
                <a:spcPct val="0"/>
              </a:spcBef>
              <a:spcAft>
                <a:spcPct val="0"/>
              </a:spcAft>
              <a:defRPr sz="2900" b="1" kern="1200">
                <a:solidFill>
                  <a:schemeClr val="bg2"/>
                </a:solidFill>
                <a:latin typeface="Trebuchet MS" pitchFamily="34" charset="0"/>
                <a:ea typeface="+mj-ea"/>
                <a:cs typeface="+mj-cs"/>
              </a:defRPr>
            </a:lvl1pPr>
            <a:lvl2pPr algn="l" rtl="0" eaLnBrk="1" fontAlgn="base" hangingPunct="1">
              <a:spcBef>
                <a:spcPct val="0"/>
              </a:spcBef>
              <a:spcAft>
                <a:spcPct val="0"/>
              </a:spcAft>
              <a:defRPr sz="2900" b="1">
                <a:solidFill>
                  <a:schemeClr val="bg2"/>
                </a:solidFill>
                <a:latin typeface="Trebuchet MS" pitchFamily="34" charset="0"/>
              </a:defRPr>
            </a:lvl2pPr>
            <a:lvl3pPr algn="l" rtl="0" eaLnBrk="1" fontAlgn="base" hangingPunct="1">
              <a:spcBef>
                <a:spcPct val="0"/>
              </a:spcBef>
              <a:spcAft>
                <a:spcPct val="0"/>
              </a:spcAft>
              <a:defRPr sz="2900" b="1">
                <a:solidFill>
                  <a:schemeClr val="bg2"/>
                </a:solidFill>
                <a:latin typeface="Trebuchet MS" pitchFamily="34" charset="0"/>
              </a:defRPr>
            </a:lvl3pPr>
            <a:lvl4pPr algn="l" rtl="0" eaLnBrk="1" fontAlgn="base" hangingPunct="1">
              <a:spcBef>
                <a:spcPct val="0"/>
              </a:spcBef>
              <a:spcAft>
                <a:spcPct val="0"/>
              </a:spcAft>
              <a:defRPr sz="2900" b="1">
                <a:solidFill>
                  <a:schemeClr val="bg2"/>
                </a:solidFill>
                <a:latin typeface="Trebuchet MS" pitchFamily="34" charset="0"/>
              </a:defRPr>
            </a:lvl4pPr>
            <a:lvl5pPr algn="l" rtl="0" eaLnBrk="1" fontAlgn="base" hangingPunct="1">
              <a:spcBef>
                <a:spcPct val="0"/>
              </a:spcBef>
              <a:spcAft>
                <a:spcPct val="0"/>
              </a:spcAft>
              <a:defRPr sz="2900" b="1">
                <a:solidFill>
                  <a:schemeClr val="bg2"/>
                </a:solidFill>
                <a:latin typeface="Trebuchet MS" pitchFamily="34" charset="0"/>
              </a:defRPr>
            </a:lvl5pPr>
            <a:lvl6pPr marL="457200" algn="l" rtl="0" eaLnBrk="1" fontAlgn="base" hangingPunct="1">
              <a:spcBef>
                <a:spcPct val="0"/>
              </a:spcBef>
              <a:spcAft>
                <a:spcPct val="0"/>
              </a:spcAft>
              <a:defRPr sz="2900" b="1">
                <a:solidFill>
                  <a:schemeClr val="bg2"/>
                </a:solidFill>
                <a:latin typeface="Trebuchet MS" pitchFamily="34" charset="0"/>
              </a:defRPr>
            </a:lvl6pPr>
            <a:lvl7pPr marL="914400" algn="l" rtl="0" eaLnBrk="1" fontAlgn="base" hangingPunct="1">
              <a:spcBef>
                <a:spcPct val="0"/>
              </a:spcBef>
              <a:spcAft>
                <a:spcPct val="0"/>
              </a:spcAft>
              <a:defRPr sz="2900" b="1">
                <a:solidFill>
                  <a:schemeClr val="bg2"/>
                </a:solidFill>
                <a:latin typeface="Trebuchet MS" pitchFamily="34" charset="0"/>
              </a:defRPr>
            </a:lvl7pPr>
            <a:lvl8pPr marL="1371600" algn="l" rtl="0" eaLnBrk="1" fontAlgn="base" hangingPunct="1">
              <a:spcBef>
                <a:spcPct val="0"/>
              </a:spcBef>
              <a:spcAft>
                <a:spcPct val="0"/>
              </a:spcAft>
              <a:defRPr sz="2900" b="1">
                <a:solidFill>
                  <a:schemeClr val="bg2"/>
                </a:solidFill>
                <a:latin typeface="Trebuchet MS" pitchFamily="34" charset="0"/>
              </a:defRPr>
            </a:lvl8pPr>
            <a:lvl9pPr marL="1828800" algn="l" rtl="0" eaLnBrk="1" fontAlgn="base" hangingPunct="1">
              <a:spcBef>
                <a:spcPct val="0"/>
              </a:spcBef>
              <a:spcAft>
                <a:spcPct val="0"/>
              </a:spcAft>
              <a:defRPr sz="2900" b="1">
                <a:solidFill>
                  <a:schemeClr val="bg2"/>
                </a:solidFill>
                <a:latin typeface="Trebuchet MS" pitchFamily="34" charset="0"/>
              </a:defRPr>
            </a:lvl9pPr>
          </a:lstStyle>
          <a:p>
            <a:r>
              <a:rPr lang="en-US" dirty="0"/>
              <a:t>Healthwatch Wigan and Leigh</a:t>
            </a:r>
            <a:br>
              <a:rPr lang="en-US" dirty="0"/>
            </a:br>
            <a:r>
              <a:rPr lang="en-US" dirty="0"/>
              <a:t>Statutory functions:</a:t>
            </a:r>
            <a:br>
              <a:rPr lang="en-US" dirty="0"/>
            </a:br>
            <a:br>
              <a:rPr lang="en-US" dirty="0"/>
            </a:br>
            <a:endParaRPr lang="en-GB" dirty="0"/>
          </a:p>
        </p:txBody>
      </p:sp>
      <p:sp>
        <p:nvSpPr>
          <p:cNvPr id="4" name="Content Placeholder 2">
            <a:extLst>
              <a:ext uri="{FF2B5EF4-FFF2-40B4-BE49-F238E27FC236}">
                <a16:creationId xmlns:a16="http://schemas.microsoft.com/office/drawing/2014/main" id="{CA7D86C5-0F62-4A2C-B9EE-6BC9CC896529}"/>
              </a:ext>
            </a:extLst>
          </p:cNvPr>
          <p:cNvSpPr txBox="1">
            <a:spLocks/>
          </p:cNvSpPr>
          <p:nvPr/>
        </p:nvSpPr>
        <p:spPr>
          <a:xfrm>
            <a:off x="389879" y="1642248"/>
            <a:ext cx="8360273" cy="4608512"/>
          </a:xfrm>
          <a:prstGeom prst="rect">
            <a:avLst/>
          </a:prstGeom>
        </p:spPr>
        <p:txBody>
          <a:bodyPr/>
          <a:lstStyle>
            <a:lvl1pPr algn="l" rtl="0" eaLnBrk="1" fontAlgn="base" hangingPunct="1">
              <a:spcBef>
                <a:spcPct val="0"/>
              </a:spcBef>
              <a:spcAft>
                <a:spcPct val="0"/>
              </a:spcAft>
              <a:buFont typeface="Arial" charset="0"/>
              <a:defRPr sz="1600" kern="1200">
                <a:solidFill>
                  <a:schemeClr val="tx2"/>
                </a:solidFill>
                <a:latin typeface="Trebuchet MS" pitchFamily="34" charset="0"/>
                <a:ea typeface="+mn-ea"/>
                <a:cs typeface="+mn-cs"/>
              </a:defRPr>
            </a:lvl1pPr>
            <a:lvl2pPr marL="157163" indent="-157163"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2pPr>
            <a:lvl3pPr marL="309563" indent="-152400"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3pPr>
            <a:lvl4pPr marL="4619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4pPr>
            <a:lvl5pPr marL="6143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Trebuchet MS" panose="020B0603020202020204" pitchFamily="34" charset="0"/>
              <a:buChar char="+"/>
            </a:pPr>
            <a:r>
              <a:rPr lang="en-US" sz="1800" dirty="0"/>
              <a:t>Promoting and supporting the involvement of local people in the commissioning, provision and scrutiny of local health and care services</a:t>
            </a:r>
          </a:p>
          <a:p>
            <a:pPr marL="285750" indent="-285750">
              <a:buFont typeface="Arial" panose="020B0604020202020204" pitchFamily="34" charset="0"/>
              <a:buChar char="•"/>
            </a:pPr>
            <a:endParaRPr lang="en-US" sz="1800" dirty="0"/>
          </a:p>
          <a:p>
            <a:pPr marL="285750" indent="-285750">
              <a:buFont typeface="Trebuchet MS" panose="020B0603020202020204" pitchFamily="34" charset="0"/>
              <a:buChar char="+"/>
            </a:pPr>
            <a:r>
              <a:rPr lang="en-US" sz="1800" dirty="0"/>
              <a:t>Enabling local people to monitor the standard of provision of local care services and whether and how local care services could and ought to be improved</a:t>
            </a:r>
          </a:p>
          <a:p>
            <a:pPr marL="285750" indent="-285750">
              <a:buFont typeface="Trebuchet MS" panose="020B0603020202020204" pitchFamily="34" charset="0"/>
              <a:buChar char="+"/>
            </a:pPr>
            <a:endParaRPr lang="en-US" sz="1800" dirty="0"/>
          </a:p>
          <a:p>
            <a:pPr marL="285750" indent="-285750">
              <a:buFont typeface="Trebuchet MS" panose="020B0603020202020204" pitchFamily="34" charset="0"/>
              <a:buChar char="+"/>
            </a:pPr>
            <a:r>
              <a:rPr lang="en-US" sz="1800" dirty="0"/>
              <a:t>Obtaining the views of local people regarding their needs for, and experiences of, local health and care services and importantly to make these views known</a:t>
            </a:r>
          </a:p>
          <a:p>
            <a:pPr marL="285750" indent="-285750">
              <a:buFont typeface="Trebuchet MS" panose="020B0603020202020204" pitchFamily="34" charset="0"/>
              <a:buChar char="+"/>
            </a:pPr>
            <a:endParaRPr lang="en-US" sz="1800" dirty="0"/>
          </a:p>
          <a:p>
            <a:pPr marL="285750" indent="-285750">
              <a:buFont typeface="Trebuchet MS" panose="020B0603020202020204" pitchFamily="34" charset="0"/>
              <a:buChar char="+"/>
            </a:pPr>
            <a:r>
              <a:rPr lang="en-GB" sz="1800" dirty="0"/>
              <a:t>Making reports and recommendations about how local care services could or ought to be improved.  These should be directed to Commissioners and Providers  of are services and people responsible for managing or scrutinising local care services and shared with Healthwatch England</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sz="1800" dirty="0"/>
          </a:p>
        </p:txBody>
      </p:sp>
      <p:sp>
        <p:nvSpPr>
          <p:cNvPr id="5" name="Content Placeholder 2">
            <a:extLst>
              <a:ext uri="{FF2B5EF4-FFF2-40B4-BE49-F238E27FC236}">
                <a16:creationId xmlns:a16="http://schemas.microsoft.com/office/drawing/2014/main" id="{85A5707C-21E0-4D3E-A459-3246A2BFF526}"/>
              </a:ext>
            </a:extLst>
          </p:cNvPr>
          <p:cNvSpPr txBox="1">
            <a:spLocks/>
          </p:cNvSpPr>
          <p:nvPr/>
        </p:nvSpPr>
        <p:spPr>
          <a:xfrm>
            <a:off x="4391472" y="1268760"/>
            <a:ext cx="4752528" cy="5400600"/>
          </a:xfrm>
          <a:prstGeom prst="rect">
            <a:avLst/>
          </a:prstGeom>
        </p:spPr>
        <p:txBody>
          <a:bodyPr/>
          <a:lstStyle>
            <a:lvl1pPr algn="l" rtl="0" eaLnBrk="1" fontAlgn="base" hangingPunct="1">
              <a:spcBef>
                <a:spcPct val="0"/>
              </a:spcBef>
              <a:spcAft>
                <a:spcPct val="0"/>
              </a:spcAft>
              <a:buFont typeface="Arial" charset="0"/>
              <a:defRPr sz="1600" kern="1200">
                <a:solidFill>
                  <a:schemeClr val="tx2"/>
                </a:solidFill>
                <a:latin typeface="Trebuchet MS" pitchFamily="34" charset="0"/>
                <a:ea typeface="+mn-ea"/>
                <a:cs typeface="+mn-cs"/>
              </a:defRPr>
            </a:lvl1pPr>
            <a:lvl2pPr marL="157163" indent="-157163"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2pPr>
            <a:lvl3pPr marL="309563" indent="-152400"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3pPr>
            <a:lvl4pPr marL="4619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4pPr>
            <a:lvl5pPr marL="6143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64854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AAD29-09A4-4E7F-B70E-F65EABA3C591}"/>
              </a:ext>
            </a:extLst>
          </p:cNvPr>
          <p:cNvSpPr/>
          <p:nvPr/>
        </p:nvSpPr>
        <p:spPr>
          <a:xfrm>
            <a:off x="755576" y="1124744"/>
            <a:ext cx="7632848" cy="4801314"/>
          </a:xfrm>
          <a:prstGeom prst="rect">
            <a:avLst/>
          </a:prstGeom>
        </p:spPr>
        <p:txBody>
          <a:bodyPr wrap="square">
            <a:spAutoFit/>
          </a:bodyPr>
          <a:lstStyle/>
          <a:p>
            <a:pPr marL="285750" indent="-285750" algn="l">
              <a:buFont typeface="Trebuchet MS" panose="020B0603020202020204" pitchFamily="34" charset="0"/>
              <a:buChar char="+"/>
            </a:pPr>
            <a:r>
              <a:rPr lang="en-GB" dirty="0">
                <a:solidFill>
                  <a:srgbClr val="002060"/>
                </a:solidFill>
                <a:latin typeface="Trebuchet MS" panose="020B0603020202020204" pitchFamily="34" charset="0"/>
              </a:rPr>
              <a:t>Providing advice and information about access to local care services so choices can be made</a:t>
            </a:r>
          </a:p>
          <a:p>
            <a:pPr marL="285750" indent="-285750" algn="l">
              <a:buFont typeface="Trebuchet MS" panose="020B0603020202020204" pitchFamily="34" charset="0"/>
              <a:buChar char="+"/>
            </a:pPr>
            <a:endParaRPr lang="en-GB" dirty="0">
              <a:solidFill>
                <a:srgbClr val="002060"/>
              </a:solidFill>
              <a:latin typeface="Trebuchet MS" panose="020B0603020202020204" pitchFamily="34" charset="0"/>
            </a:endParaRPr>
          </a:p>
          <a:p>
            <a:pPr marL="285750" indent="-285750" algn="l">
              <a:buFont typeface="Trebuchet MS" panose="020B0603020202020204" pitchFamily="34" charset="0"/>
              <a:buChar char="+"/>
            </a:pPr>
            <a:r>
              <a:rPr lang="en-GB" dirty="0">
                <a:solidFill>
                  <a:srgbClr val="002060"/>
                </a:solidFill>
                <a:latin typeface="Trebuchet MS" panose="020B0603020202020204" pitchFamily="34" charset="0"/>
              </a:rPr>
              <a:t>Formulating views on the standard of provision and whether and how the local care services could and ought to be improved; and sharing these views with Healthwatch England</a:t>
            </a:r>
          </a:p>
          <a:p>
            <a:pPr marL="285750" indent="-285750" algn="l">
              <a:buFont typeface="Trebuchet MS" panose="020B0603020202020204" pitchFamily="34" charset="0"/>
              <a:buChar char="+"/>
            </a:pPr>
            <a:endParaRPr lang="en-GB" dirty="0">
              <a:solidFill>
                <a:srgbClr val="002060"/>
              </a:solidFill>
              <a:latin typeface="Trebuchet MS" panose="020B0603020202020204" pitchFamily="34" charset="0"/>
            </a:endParaRPr>
          </a:p>
          <a:p>
            <a:pPr marL="285750" indent="-285750" algn="l">
              <a:buFont typeface="Trebuchet MS" panose="020B0603020202020204" pitchFamily="34" charset="0"/>
              <a:buChar char="+"/>
            </a:pPr>
            <a:r>
              <a:rPr lang="en-GB" dirty="0">
                <a:solidFill>
                  <a:srgbClr val="002060"/>
                </a:solidFill>
                <a:latin typeface="Trebuchet MS" panose="020B0603020202020204" pitchFamily="34" charset="0"/>
              </a:rPr>
              <a:t>Making recommendations to Healthwatch England to advise the Care Quality Commission to conduct special reviews or investigations (or where the circumstances justify doing so, making recommendations direct to the CQC); and to make recommendations to Healthwatch England to publish reports about issues</a:t>
            </a:r>
          </a:p>
          <a:p>
            <a:pPr marL="285750" indent="-285750" algn="l">
              <a:buFont typeface="Trebuchet MS" panose="020B0603020202020204" pitchFamily="34" charset="0"/>
              <a:buChar char="+"/>
            </a:pPr>
            <a:endParaRPr lang="en-GB" dirty="0">
              <a:solidFill>
                <a:srgbClr val="002060"/>
              </a:solidFill>
              <a:latin typeface="Trebuchet MS" panose="020B0603020202020204" pitchFamily="34" charset="0"/>
            </a:endParaRPr>
          </a:p>
          <a:p>
            <a:pPr marL="285750" indent="-285750" algn="l">
              <a:buFont typeface="Trebuchet MS" panose="020B0603020202020204" pitchFamily="34" charset="0"/>
              <a:buChar char="+"/>
            </a:pPr>
            <a:r>
              <a:rPr lang="en-GB" dirty="0">
                <a:solidFill>
                  <a:srgbClr val="002060"/>
                </a:solidFill>
                <a:latin typeface="Trebuchet MS" panose="020B0603020202020204" pitchFamily="34" charset="0"/>
              </a:rPr>
              <a:t>Providing Healthwatch England with the intelligence and insight it needs to enable it to perform effectively</a:t>
            </a:r>
          </a:p>
          <a:p>
            <a:pPr marL="285750" indent="-285750" algn="l">
              <a:buFont typeface="Trebuchet MS" panose="020B0603020202020204" pitchFamily="34" charset="0"/>
              <a:buChar char="+"/>
            </a:pPr>
            <a:endParaRPr lang="en-GB" dirty="0">
              <a:solidFill>
                <a:srgbClr val="002060"/>
              </a:solidFill>
              <a:latin typeface="Trebuchet MS" panose="020B0603020202020204" pitchFamily="34" charset="0"/>
            </a:endParaRPr>
          </a:p>
          <a:p>
            <a:pPr marL="285750" indent="-285750" algn="l">
              <a:buFont typeface="Trebuchet MS" panose="020B0603020202020204" pitchFamily="34" charset="0"/>
              <a:buChar char="+"/>
            </a:pPr>
            <a:r>
              <a:rPr lang="en-GB" dirty="0">
                <a:solidFill>
                  <a:srgbClr val="002060"/>
                </a:solidFill>
                <a:latin typeface="Trebuchet MS" panose="020B0603020202020204" pitchFamily="34" charset="0"/>
              </a:rPr>
              <a:t>To produce an annual report on our activities and finance</a:t>
            </a:r>
          </a:p>
        </p:txBody>
      </p:sp>
      <p:sp>
        <p:nvSpPr>
          <p:cNvPr id="3" name="TextBox 2">
            <a:extLst>
              <a:ext uri="{FF2B5EF4-FFF2-40B4-BE49-F238E27FC236}">
                <a16:creationId xmlns:a16="http://schemas.microsoft.com/office/drawing/2014/main" id="{71574FAA-B601-424D-BF47-7C0F8DB4A178}"/>
              </a:ext>
            </a:extLst>
          </p:cNvPr>
          <p:cNvSpPr txBox="1"/>
          <p:nvPr/>
        </p:nvSpPr>
        <p:spPr>
          <a:xfrm>
            <a:off x="736493" y="404664"/>
            <a:ext cx="7776864" cy="538609"/>
          </a:xfrm>
          <a:prstGeom prst="rect">
            <a:avLst/>
          </a:prstGeom>
          <a:noFill/>
        </p:spPr>
        <p:txBody>
          <a:bodyPr wrap="square" rtlCol="0">
            <a:spAutoFit/>
          </a:bodyPr>
          <a:lstStyle/>
          <a:p>
            <a:pPr algn="l"/>
            <a:r>
              <a:rPr lang="en-GB" sz="2900" b="1" dirty="0">
                <a:solidFill>
                  <a:srgbClr val="E73E97"/>
                </a:solidFill>
                <a:latin typeface="Trebuchet MS" panose="020B0603020202020204" pitchFamily="34" charset="0"/>
              </a:rPr>
              <a:t>Statutory functions continued…..</a:t>
            </a:r>
          </a:p>
        </p:txBody>
      </p:sp>
    </p:spTree>
    <p:extLst>
      <p:ext uri="{BB962C8B-B14F-4D97-AF65-F5344CB8AC3E}">
        <p14:creationId xmlns:p14="http://schemas.microsoft.com/office/powerpoint/2010/main" val="136768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DF50-8D8B-4528-99D8-D5B6F1CDF3C2}"/>
              </a:ext>
            </a:extLst>
          </p:cNvPr>
          <p:cNvSpPr>
            <a:spLocks noGrp="1"/>
          </p:cNvSpPr>
          <p:nvPr>
            <p:ph type="title"/>
          </p:nvPr>
        </p:nvSpPr>
        <p:spPr/>
        <p:txBody>
          <a:bodyPr/>
          <a:lstStyle/>
          <a:p>
            <a:r>
              <a:rPr lang="en-US" dirty="0"/>
              <a:t>What is Enter and View</a:t>
            </a:r>
            <a:endParaRPr lang="en-GB" dirty="0"/>
          </a:p>
        </p:txBody>
      </p:sp>
      <p:sp>
        <p:nvSpPr>
          <p:cNvPr id="3" name="Content Placeholder 2">
            <a:extLst>
              <a:ext uri="{FF2B5EF4-FFF2-40B4-BE49-F238E27FC236}">
                <a16:creationId xmlns:a16="http://schemas.microsoft.com/office/drawing/2014/main" id="{5269B532-3CA6-468D-B4C2-B0A122660B99}"/>
              </a:ext>
            </a:extLst>
          </p:cNvPr>
          <p:cNvSpPr>
            <a:spLocks noGrp="1"/>
          </p:cNvSpPr>
          <p:nvPr>
            <p:ph idx="1"/>
          </p:nvPr>
        </p:nvSpPr>
        <p:spPr>
          <a:xfrm>
            <a:off x="1076325" y="1556792"/>
            <a:ext cx="7218363" cy="4320479"/>
          </a:xfrm>
        </p:spPr>
        <p:txBody>
          <a:bodyPr/>
          <a:lstStyle/>
          <a:p>
            <a:r>
              <a:rPr lang="en-US" sz="2000" dirty="0"/>
              <a:t>Enter and View is the opportunity for Authorised Representatives of Healthwatch Wigan and Leigh :</a:t>
            </a:r>
          </a:p>
          <a:p>
            <a:pPr marL="28575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US" sz="2000" dirty="0"/>
              <a:t>To go in to health and social care premises to </a:t>
            </a:r>
            <a:r>
              <a:rPr lang="en-US" sz="2000" u="sng" dirty="0"/>
              <a:t>hear</a:t>
            </a:r>
            <a:r>
              <a:rPr lang="en-US" sz="2000" dirty="0"/>
              <a:t> and </a:t>
            </a:r>
            <a:r>
              <a:rPr lang="en-US" sz="2000" u="sng" dirty="0"/>
              <a:t>see</a:t>
            </a:r>
            <a:r>
              <a:rPr lang="en-US" sz="2000" dirty="0"/>
              <a:t> how people experiences the services</a:t>
            </a:r>
            <a:endParaRPr lang="en-GB" sz="2000" dirty="0"/>
          </a:p>
          <a:p>
            <a:pPr marL="285750" lvl="0" indent="-285750">
              <a:buFont typeface="Arial" panose="020B0604020202020204" pitchFamily="34" charset="0"/>
              <a:buChar char="•"/>
            </a:pPr>
            <a:r>
              <a:rPr lang="en-US" sz="2000" dirty="0"/>
              <a:t>To </a:t>
            </a:r>
            <a:r>
              <a:rPr lang="en-US" sz="2000" u="sng" dirty="0"/>
              <a:t>collect the views of service users</a:t>
            </a:r>
            <a:r>
              <a:rPr lang="en-US" sz="2000" dirty="0"/>
              <a:t> (patients, clients, residents) at the point of delivery</a:t>
            </a:r>
            <a:endParaRPr lang="en-GB" sz="2000" dirty="0"/>
          </a:p>
          <a:p>
            <a:pPr marL="285750" lvl="0" indent="-285750">
              <a:buFont typeface="Arial" panose="020B0604020202020204" pitchFamily="34" charset="0"/>
              <a:buChar char="•"/>
            </a:pPr>
            <a:r>
              <a:rPr lang="en-US" sz="2000" dirty="0"/>
              <a:t>To </a:t>
            </a:r>
            <a:r>
              <a:rPr lang="en-US" sz="2000" u="sng" dirty="0"/>
              <a:t>collect the views</a:t>
            </a:r>
            <a:r>
              <a:rPr lang="en-US" sz="2000" dirty="0"/>
              <a:t> of </a:t>
            </a:r>
            <a:r>
              <a:rPr lang="en-US" sz="2000" dirty="0" err="1"/>
              <a:t>carers</a:t>
            </a:r>
            <a:r>
              <a:rPr lang="en-US" sz="2000" dirty="0"/>
              <a:t> and relatives of patients, clients or residents</a:t>
            </a:r>
            <a:endParaRPr lang="en-GB" sz="2000" dirty="0"/>
          </a:p>
          <a:p>
            <a:pPr marL="285750" lvl="0" indent="-285750">
              <a:buFont typeface="Arial" panose="020B0604020202020204" pitchFamily="34" charset="0"/>
              <a:buChar char="•"/>
            </a:pPr>
            <a:r>
              <a:rPr lang="en-US" sz="2000" dirty="0"/>
              <a:t>To </a:t>
            </a:r>
            <a:r>
              <a:rPr lang="en-US" sz="2000" u="sng" dirty="0"/>
              <a:t>observe</a:t>
            </a:r>
            <a:r>
              <a:rPr lang="en-US" sz="2000" dirty="0"/>
              <a:t> the service – observation involving </a:t>
            </a:r>
            <a:r>
              <a:rPr lang="en-US" sz="2000" u="sng" dirty="0"/>
              <a:t>all</a:t>
            </a:r>
            <a:r>
              <a:rPr lang="en-US" sz="2000" dirty="0"/>
              <a:t> the senses</a:t>
            </a:r>
            <a:endParaRPr lang="en-GB" sz="2000" dirty="0"/>
          </a:p>
          <a:p>
            <a:pPr marL="285750" lvl="0" indent="-285750">
              <a:buFont typeface="Arial" panose="020B0604020202020204" pitchFamily="34" charset="0"/>
              <a:buChar char="•"/>
            </a:pPr>
            <a:r>
              <a:rPr lang="en-US" sz="2000" dirty="0"/>
              <a:t>To collate </a:t>
            </a:r>
            <a:r>
              <a:rPr lang="en-US" sz="2000" u="sng" dirty="0"/>
              <a:t>evidence-based</a:t>
            </a:r>
            <a:r>
              <a:rPr lang="en-US" sz="2000" dirty="0"/>
              <a:t> feedback</a:t>
            </a:r>
            <a:endParaRPr lang="en-GB" sz="2000" dirty="0"/>
          </a:p>
          <a:p>
            <a:pPr marL="285750" lvl="0" indent="-285750">
              <a:buFont typeface="Arial" panose="020B0604020202020204" pitchFamily="34" charset="0"/>
              <a:buChar char="•"/>
            </a:pPr>
            <a:r>
              <a:rPr lang="en-US" sz="2000" dirty="0"/>
              <a:t>To report to Providers, CQC, Local Authority and NHS Commissioners and quality assurers, Healthwatch England and any other relevant partners</a:t>
            </a:r>
            <a:endParaRPr lang="en-GB" sz="2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1206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1" descr="/tmp/-LTbdST8jHEEeed23l39-HiRes.jpg"/>
          <p:cNvPicPr>
            <a:picLocks noChangeAspect="1"/>
          </p:cNvPicPr>
          <p:nvPr/>
        </p:nvPicPr>
        <p:blipFill rotWithShape="1">
          <a:blip r:embed="rId3"/>
          <a:srcRect t="23800" r="1847"/>
          <a:stretch/>
        </p:blipFill>
        <p:spPr>
          <a:xfrm>
            <a:off x="84414" y="1772816"/>
            <a:ext cx="8975171" cy="3919364"/>
          </a:xfrm>
          <a:prstGeom prst="rect">
            <a:avLst/>
          </a:prstGeom>
        </p:spPr>
      </p:pic>
      <p:sp>
        <p:nvSpPr>
          <p:cNvPr id="3" name="Title 1">
            <a:extLst>
              <a:ext uri="{FF2B5EF4-FFF2-40B4-BE49-F238E27FC236}">
                <a16:creationId xmlns:a16="http://schemas.microsoft.com/office/drawing/2014/main" id="{BFFD0CB7-53E1-4263-8966-6DA8D78388BD}"/>
              </a:ext>
            </a:extLst>
          </p:cNvPr>
          <p:cNvSpPr txBox="1">
            <a:spLocks/>
          </p:cNvSpPr>
          <p:nvPr/>
        </p:nvSpPr>
        <p:spPr>
          <a:xfrm>
            <a:off x="323528" y="260648"/>
            <a:ext cx="7218000" cy="504000"/>
          </a:xfrm>
          <a:prstGeom prst="rect">
            <a:avLst/>
          </a:prstGeom>
        </p:spPr>
        <p:txBody>
          <a:bodyPr/>
          <a:lstStyle>
            <a:lvl1pPr algn="l" rtl="0" eaLnBrk="1" fontAlgn="base" hangingPunct="1">
              <a:spcBef>
                <a:spcPct val="0"/>
              </a:spcBef>
              <a:spcAft>
                <a:spcPct val="0"/>
              </a:spcAft>
              <a:defRPr sz="2900" b="1" kern="1200">
                <a:solidFill>
                  <a:schemeClr val="bg2"/>
                </a:solidFill>
                <a:latin typeface="Trebuchet MS" pitchFamily="34" charset="0"/>
                <a:ea typeface="+mj-ea"/>
                <a:cs typeface="+mj-cs"/>
              </a:defRPr>
            </a:lvl1pPr>
            <a:lvl2pPr algn="l" rtl="0" eaLnBrk="1" fontAlgn="base" hangingPunct="1">
              <a:spcBef>
                <a:spcPct val="0"/>
              </a:spcBef>
              <a:spcAft>
                <a:spcPct val="0"/>
              </a:spcAft>
              <a:defRPr sz="2900" b="1">
                <a:solidFill>
                  <a:schemeClr val="bg2"/>
                </a:solidFill>
                <a:latin typeface="Trebuchet MS" pitchFamily="34" charset="0"/>
              </a:defRPr>
            </a:lvl2pPr>
            <a:lvl3pPr algn="l" rtl="0" eaLnBrk="1" fontAlgn="base" hangingPunct="1">
              <a:spcBef>
                <a:spcPct val="0"/>
              </a:spcBef>
              <a:spcAft>
                <a:spcPct val="0"/>
              </a:spcAft>
              <a:defRPr sz="2900" b="1">
                <a:solidFill>
                  <a:schemeClr val="bg2"/>
                </a:solidFill>
                <a:latin typeface="Trebuchet MS" pitchFamily="34" charset="0"/>
              </a:defRPr>
            </a:lvl3pPr>
            <a:lvl4pPr algn="l" rtl="0" eaLnBrk="1" fontAlgn="base" hangingPunct="1">
              <a:spcBef>
                <a:spcPct val="0"/>
              </a:spcBef>
              <a:spcAft>
                <a:spcPct val="0"/>
              </a:spcAft>
              <a:defRPr sz="2900" b="1">
                <a:solidFill>
                  <a:schemeClr val="bg2"/>
                </a:solidFill>
                <a:latin typeface="Trebuchet MS" pitchFamily="34" charset="0"/>
              </a:defRPr>
            </a:lvl4pPr>
            <a:lvl5pPr algn="l" rtl="0" eaLnBrk="1" fontAlgn="base" hangingPunct="1">
              <a:spcBef>
                <a:spcPct val="0"/>
              </a:spcBef>
              <a:spcAft>
                <a:spcPct val="0"/>
              </a:spcAft>
              <a:defRPr sz="2900" b="1">
                <a:solidFill>
                  <a:schemeClr val="bg2"/>
                </a:solidFill>
                <a:latin typeface="Trebuchet MS" pitchFamily="34" charset="0"/>
              </a:defRPr>
            </a:lvl5pPr>
            <a:lvl6pPr marL="457200" algn="l" rtl="0" eaLnBrk="1" fontAlgn="base" hangingPunct="1">
              <a:spcBef>
                <a:spcPct val="0"/>
              </a:spcBef>
              <a:spcAft>
                <a:spcPct val="0"/>
              </a:spcAft>
              <a:defRPr sz="2900" b="1">
                <a:solidFill>
                  <a:schemeClr val="bg2"/>
                </a:solidFill>
                <a:latin typeface="Trebuchet MS" pitchFamily="34" charset="0"/>
              </a:defRPr>
            </a:lvl6pPr>
            <a:lvl7pPr marL="914400" algn="l" rtl="0" eaLnBrk="1" fontAlgn="base" hangingPunct="1">
              <a:spcBef>
                <a:spcPct val="0"/>
              </a:spcBef>
              <a:spcAft>
                <a:spcPct val="0"/>
              </a:spcAft>
              <a:defRPr sz="2900" b="1">
                <a:solidFill>
                  <a:schemeClr val="bg2"/>
                </a:solidFill>
                <a:latin typeface="Trebuchet MS" pitchFamily="34" charset="0"/>
              </a:defRPr>
            </a:lvl7pPr>
            <a:lvl8pPr marL="1371600" algn="l" rtl="0" eaLnBrk="1" fontAlgn="base" hangingPunct="1">
              <a:spcBef>
                <a:spcPct val="0"/>
              </a:spcBef>
              <a:spcAft>
                <a:spcPct val="0"/>
              </a:spcAft>
              <a:defRPr sz="2900" b="1">
                <a:solidFill>
                  <a:schemeClr val="bg2"/>
                </a:solidFill>
                <a:latin typeface="Trebuchet MS" pitchFamily="34" charset="0"/>
              </a:defRPr>
            </a:lvl8pPr>
            <a:lvl9pPr marL="1828800" algn="l" rtl="0" eaLnBrk="1" fontAlgn="base" hangingPunct="1">
              <a:spcBef>
                <a:spcPct val="0"/>
              </a:spcBef>
              <a:spcAft>
                <a:spcPct val="0"/>
              </a:spcAft>
              <a:defRPr sz="2900" b="1">
                <a:solidFill>
                  <a:schemeClr val="bg2"/>
                </a:solidFill>
                <a:latin typeface="Trebuchet MS" pitchFamily="34" charset="0"/>
              </a:defRPr>
            </a:lvl9pPr>
          </a:lstStyle>
          <a:p>
            <a:r>
              <a:rPr lang="en-US" dirty="0"/>
              <a:t>Healthwatch Wigan and Leigh</a:t>
            </a:r>
            <a:br>
              <a:rPr lang="en-US" dirty="0"/>
            </a:br>
            <a:endParaRPr lang="en-US" dirty="0"/>
          </a:p>
          <a:p>
            <a:r>
              <a:rPr lang="en-US" dirty="0"/>
              <a:t>Key to our delivery:</a:t>
            </a:r>
          </a:p>
          <a:p>
            <a:br>
              <a:rPr lang="en-US" dirty="0"/>
            </a:br>
            <a:br>
              <a:rPr lang="en-US" dirty="0"/>
            </a:br>
            <a:endParaRPr lang="en-GB" dirty="0"/>
          </a:p>
        </p:txBody>
      </p:sp>
    </p:spTree>
    <p:extLst>
      <p:ext uri="{BB962C8B-B14F-4D97-AF65-F5344CB8AC3E}">
        <p14:creationId xmlns:p14="http://schemas.microsoft.com/office/powerpoint/2010/main" val="60575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93F86F4-EC64-4740-9B03-4D0B1301327A}"/>
              </a:ext>
            </a:extLst>
          </p:cNvPr>
          <p:cNvGraphicFramePr/>
          <p:nvPr>
            <p:extLst>
              <p:ext uri="{D42A27DB-BD31-4B8C-83A1-F6EECF244321}">
                <p14:modId xmlns:p14="http://schemas.microsoft.com/office/powerpoint/2010/main" val="63030155"/>
              </p:ext>
            </p:extLst>
          </p:nvPr>
        </p:nvGraphicFramePr>
        <p:xfrm>
          <a:off x="611560" y="764704"/>
          <a:ext cx="777686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5121736B-B598-41AC-98C7-8D7E4B2D1941}"/>
              </a:ext>
            </a:extLst>
          </p:cNvPr>
          <p:cNvCxnSpPr>
            <a:cxnSpLocks/>
          </p:cNvCxnSpPr>
          <p:nvPr/>
        </p:nvCxnSpPr>
        <p:spPr>
          <a:xfrm>
            <a:off x="2876803" y="2276872"/>
            <a:ext cx="764332" cy="0"/>
          </a:xfrm>
          <a:prstGeom prst="line">
            <a:avLst/>
          </a:prstGeom>
        </p:spPr>
        <p:style>
          <a:lnRef idx="1">
            <a:schemeClr val="accent6"/>
          </a:lnRef>
          <a:fillRef idx="0">
            <a:schemeClr val="accent6"/>
          </a:fillRef>
          <a:effectRef idx="0">
            <a:schemeClr val="accent6"/>
          </a:effectRef>
          <a:fontRef idx="minor">
            <a:schemeClr val="tx1"/>
          </a:fontRef>
        </p:style>
      </p:cxnSp>
      <p:sp>
        <p:nvSpPr>
          <p:cNvPr id="11" name="Rectangle 10">
            <a:extLst>
              <a:ext uri="{FF2B5EF4-FFF2-40B4-BE49-F238E27FC236}">
                <a16:creationId xmlns:a16="http://schemas.microsoft.com/office/drawing/2014/main" id="{B9D33FFC-75E3-4568-B76C-101697EC1D53}"/>
              </a:ext>
            </a:extLst>
          </p:cNvPr>
          <p:cNvSpPr/>
          <p:nvPr/>
        </p:nvSpPr>
        <p:spPr>
          <a:xfrm>
            <a:off x="1602365" y="2051885"/>
            <a:ext cx="1274438" cy="7703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Enter and View Sub-Committee</a:t>
            </a:r>
            <a:endParaRPr lang="en-GB" sz="1400" dirty="0"/>
          </a:p>
        </p:txBody>
      </p:sp>
      <p:cxnSp>
        <p:nvCxnSpPr>
          <p:cNvPr id="21" name="Straight Connector 20">
            <a:extLst>
              <a:ext uri="{FF2B5EF4-FFF2-40B4-BE49-F238E27FC236}">
                <a16:creationId xmlns:a16="http://schemas.microsoft.com/office/drawing/2014/main" id="{32CFD6E3-4918-42FC-B8B0-DBD86723BE2B}"/>
              </a:ext>
            </a:extLst>
          </p:cNvPr>
          <p:cNvCxnSpPr>
            <a:cxnSpLocks/>
          </p:cNvCxnSpPr>
          <p:nvPr/>
        </p:nvCxnSpPr>
        <p:spPr>
          <a:xfrm>
            <a:off x="2339752" y="2822269"/>
            <a:ext cx="0" cy="925430"/>
          </a:xfrm>
          <a:prstGeom prst="line">
            <a:avLst/>
          </a:prstGeom>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DF995A43-E6CF-4D25-B94B-B65CE3EEE73E}"/>
              </a:ext>
            </a:extLst>
          </p:cNvPr>
          <p:cNvSpPr txBox="1"/>
          <p:nvPr/>
        </p:nvSpPr>
        <p:spPr>
          <a:xfrm>
            <a:off x="388073" y="485999"/>
            <a:ext cx="8136904" cy="538609"/>
          </a:xfrm>
          <a:prstGeom prst="rect">
            <a:avLst/>
          </a:prstGeom>
          <a:noFill/>
        </p:spPr>
        <p:txBody>
          <a:bodyPr wrap="square" rtlCol="0">
            <a:spAutoFit/>
          </a:bodyPr>
          <a:lstStyle/>
          <a:p>
            <a:r>
              <a:rPr lang="en-US" sz="2900" b="1" dirty="0">
                <a:solidFill>
                  <a:schemeClr val="bg2"/>
                </a:solidFill>
                <a:latin typeface="Trebuchet MS" pitchFamily="34" charset="0"/>
                <a:ea typeface="+mj-ea"/>
                <a:cs typeface="+mj-cs"/>
              </a:rPr>
              <a:t>Healthwatch Wigan &amp; Leigh – Our Structure</a:t>
            </a:r>
            <a:endParaRPr lang="en-GB" sz="2900" b="1" dirty="0">
              <a:solidFill>
                <a:schemeClr val="bg2"/>
              </a:solidFill>
              <a:latin typeface="Trebuchet MS" pitchFamily="34" charset="0"/>
              <a:ea typeface="+mj-ea"/>
              <a:cs typeface="+mj-cs"/>
            </a:endParaRPr>
          </a:p>
        </p:txBody>
      </p:sp>
      <p:sp>
        <p:nvSpPr>
          <p:cNvPr id="5" name="Callout: Quad Arrow 4">
            <a:extLst>
              <a:ext uri="{FF2B5EF4-FFF2-40B4-BE49-F238E27FC236}">
                <a16:creationId xmlns:a16="http://schemas.microsoft.com/office/drawing/2014/main" id="{4D6389C4-3576-4EB3-A295-C1D76EF04AD4}"/>
              </a:ext>
            </a:extLst>
          </p:cNvPr>
          <p:cNvSpPr/>
          <p:nvPr/>
        </p:nvSpPr>
        <p:spPr>
          <a:xfrm>
            <a:off x="2988162" y="4427844"/>
            <a:ext cx="3312363" cy="1944157"/>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VOLUNTEERS!!</a:t>
            </a:r>
            <a:endParaRPr lang="en-GB" dirty="0"/>
          </a:p>
        </p:txBody>
      </p:sp>
      <p:cxnSp>
        <p:nvCxnSpPr>
          <p:cNvPr id="12" name="Straight Connector 11">
            <a:extLst>
              <a:ext uri="{FF2B5EF4-FFF2-40B4-BE49-F238E27FC236}">
                <a16:creationId xmlns:a16="http://schemas.microsoft.com/office/drawing/2014/main" id="{C4A2F409-AD36-45DE-9C1C-C4B0372E7635}"/>
              </a:ext>
            </a:extLst>
          </p:cNvPr>
          <p:cNvCxnSpPr>
            <a:cxnSpLocks/>
          </p:cNvCxnSpPr>
          <p:nvPr/>
        </p:nvCxnSpPr>
        <p:spPr>
          <a:xfrm>
            <a:off x="5868477" y="1844824"/>
            <a:ext cx="43204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D87FEBBE-15EE-4C2C-920E-5B765F877646}"/>
              </a:ext>
            </a:extLst>
          </p:cNvPr>
          <p:cNvCxnSpPr>
            <a:cxnSpLocks/>
          </p:cNvCxnSpPr>
          <p:nvPr/>
        </p:nvCxnSpPr>
        <p:spPr>
          <a:xfrm>
            <a:off x="4788024" y="3270873"/>
            <a:ext cx="0" cy="158127"/>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5E8BA682-3871-47AD-857F-DE937BEFF1B1}"/>
              </a:ext>
            </a:extLst>
          </p:cNvPr>
          <p:cNvCxnSpPr/>
          <p:nvPr/>
        </p:nvCxnSpPr>
        <p:spPr>
          <a:xfrm>
            <a:off x="3000986" y="3429000"/>
            <a:ext cx="381608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563C0DF3-ECDD-4EF0-82CB-87D3ABB3DC03}"/>
              </a:ext>
            </a:extLst>
          </p:cNvPr>
          <p:cNvCxnSpPr/>
          <p:nvPr/>
        </p:nvCxnSpPr>
        <p:spPr>
          <a:xfrm>
            <a:off x="2988162" y="3429000"/>
            <a:ext cx="0" cy="318699"/>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B22A0EC6-043A-40CB-B7E6-D1AFA3D41E48}"/>
              </a:ext>
            </a:extLst>
          </p:cNvPr>
          <p:cNvCxnSpPr/>
          <p:nvPr/>
        </p:nvCxnSpPr>
        <p:spPr>
          <a:xfrm>
            <a:off x="6817072" y="3429000"/>
            <a:ext cx="0" cy="238413"/>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A71C130F-76E9-4962-AF8E-5F8DFF913561}"/>
              </a:ext>
            </a:extLst>
          </p:cNvPr>
          <p:cNvCxnSpPr/>
          <p:nvPr/>
        </p:nvCxnSpPr>
        <p:spPr>
          <a:xfrm>
            <a:off x="4644343" y="3429000"/>
            <a:ext cx="0" cy="23841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4278141"/>
      </p:ext>
    </p:extLst>
  </p:cSld>
  <p:clrMapOvr>
    <a:masterClrMapping/>
  </p:clrMapOvr>
</p:sld>
</file>

<file path=ppt/theme/theme1.xml><?xml version="1.0" encoding="utf-8"?>
<a:theme xmlns:a="http://schemas.openxmlformats.org/drawingml/2006/main" name="HWL_PowerPoint">
  <a:themeElements>
    <a:clrScheme name="Healthwatch_Local_v6 1">
      <a:dk1>
        <a:srgbClr val="000000"/>
      </a:dk1>
      <a:lt1>
        <a:srgbClr val="FFFFFF"/>
      </a:lt1>
      <a:dk2>
        <a:srgbClr val="004F6B"/>
      </a:dk2>
      <a:lt2>
        <a:srgbClr val="E73E97"/>
      </a:lt2>
      <a:accent1>
        <a:srgbClr val="84BD00"/>
      </a:accent1>
      <a:accent2>
        <a:srgbClr val="00857C"/>
      </a:accent2>
      <a:accent3>
        <a:srgbClr val="FFFFFF"/>
      </a:accent3>
      <a:accent4>
        <a:srgbClr val="000000"/>
      </a:accent4>
      <a:accent5>
        <a:srgbClr val="C2DBAA"/>
      </a:accent5>
      <a:accent6>
        <a:srgbClr val="007870"/>
      </a:accent6>
      <a:hlink>
        <a:srgbClr val="A00054"/>
      </a:hlink>
      <a:folHlink>
        <a:srgbClr val="0080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watch_Local_v6 1">
        <a:dk1>
          <a:srgbClr val="000000"/>
        </a:dk1>
        <a:lt1>
          <a:srgbClr val="FFFFFF"/>
        </a:lt1>
        <a:dk2>
          <a:srgbClr val="004F6B"/>
        </a:dk2>
        <a:lt2>
          <a:srgbClr val="E73E97"/>
        </a:lt2>
        <a:accent1>
          <a:srgbClr val="84BD00"/>
        </a:accent1>
        <a:accent2>
          <a:srgbClr val="00857C"/>
        </a:accent2>
        <a:accent3>
          <a:srgbClr val="FFFFFF"/>
        </a:accent3>
        <a:accent4>
          <a:srgbClr val="000000"/>
        </a:accent4>
        <a:accent5>
          <a:srgbClr val="C2DBAA"/>
        </a:accent5>
        <a:accent6>
          <a:srgbClr val="007870"/>
        </a:accent6>
        <a:hlink>
          <a:srgbClr val="A00054"/>
        </a:hlink>
        <a:folHlink>
          <a:srgbClr val="0080A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HWL_PowerPoint</Template>
  <TotalTime>1213</TotalTime>
  <Words>1114</Words>
  <Application>Microsoft Office PowerPoint</Application>
  <PresentationFormat>On-screen Show (4:3)</PresentationFormat>
  <Paragraphs>163</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HWL_PowerPoint</vt:lpstr>
      <vt:lpstr>Healthwatch Wigan &amp; Leigh - Our Directors  </vt:lpstr>
      <vt:lpstr>PowerPoint Presentation</vt:lpstr>
      <vt:lpstr>Background to Healthwatch</vt:lpstr>
      <vt:lpstr>What is Healthwatch</vt:lpstr>
      <vt:lpstr>PowerPoint Presentation</vt:lpstr>
      <vt:lpstr>PowerPoint Presentation</vt:lpstr>
      <vt:lpstr>What is Enter and View</vt:lpstr>
      <vt:lpstr>PowerPoint Presentation</vt:lpstr>
      <vt:lpstr>PowerPoint Presentation</vt:lpstr>
      <vt:lpstr>PowerPoint Presentation</vt:lpstr>
      <vt:lpstr>PowerPoint Presentation</vt:lpstr>
      <vt:lpstr>Our ask……</vt:lpstr>
      <vt:lpstr>PowerPoint Presentation</vt:lpstr>
      <vt:lpstr>Communication Update </vt:lpstr>
      <vt:lpstr>Current projects</vt:lpstr>
      <vt:lpstr>Compliments and feedback</vt:lpstr>
      <vt:lpstr>Operational Updates</vt:lpstr>
      <vt:lpstr> Report  April – December 2019</vt:lpstr>
      <vt:lpstr>Meeting schedule</vt:lpstr>
      <vt:lpstr>PowerPoint Presentation</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Osment, Sarah</dc:creator>
  <cp:lastModifiedBy>Jessica Bainbridge</cp:lastModifiedBy>
  <cp:revision>85</cp:revision>
  <cp:lastPrinted>2020-02-18T12:07:40Z</cp:lastPrinted>
  <dcterms:created xsi:type="dcterms:W3CDTF">2016-06-30T11:01:50Z</dcterms:created>
  <dcterms:modified xsi:type="dcterms:W3CDTF">2020-02-24T13:05:21Z</dcterms:modified>
</cp:coreProperties>
</file>